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8" r:id="rId2"/>
    <p:sldId id="259" r:id="rId3"/>
    <p:sldId id="260"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quetes de viaje a Cancún" id="{2644A80F-652D-4503-A1FB-C54D0F86B6D3}">
          <p14:sldIdLst>
            <p14:sldId id="258"/>
            <p14:sldId id="259"/>
          </p14:sldIdLst>
        </p14:section>
        <p14:section name="Respuestas" id="{C935F27F-B0AF-43B5-9A08-6D04863B7DA9}">
          <p14:sldIdLst>
            <p14:sldId id="260"/>
          </p14:sldIdLst>
        </p14:section>
        <p14:section name="Paquetes de viaje a Maceió" id="{B1B5C452-D43E-4E4D-8D5E-E1DE87CC9CEF}">
          <p14:sldIdLst>
            <p14:sldId id="261"/>
            <p14:sldId id="262"/>
          </p14:sldIdLst>
        </p14:section>
        <p14:section name="Paquetes similares" id="{01DA513D-6894-498E-9043-FA42F7200E28}">
          <p14:sldIdLst>
            <p14:sldId id="263"/>
          </p14:sldIdLst>
        </p14:section>
        <p14:section name="Cruceros" id="{338291B4-559D-4205-8EA1-B197B8FCF4FC}">
          <p14:sldIdLst>
            <p14:sldId id="264"/>
            <p14:sldId id="265"/>
          </p14:sldIdLst>
        </p14:section>
        <p14:section name="Paquetes a Disney" id="{59319B81-DEB5-42F0-ABFC-2CEA6134860F}">
          <p14:sldIdLst>
            <p14:sldId id="266"/>
            <p14:sldId id="26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el R. Sebastian" initials="ARS" lastIdx="5" clrIdx="0">
    <p:extLst>
      <p:ext uri="{19B8F6BF-5375-455C-9EA6-DF929625EA0E}">
        <p15:presenceInfo xmlns:p15="http://schemas.microsoft.com/office/powerpoint/2012/main" userId="54ea91e3a56046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06" autoAdjust="0"/>
  </p:normalViewPr>
  <p:slideViewPr>
    <p:cSldViewPr snapToGrid="0">
      <p:cViewPr varScale="1">
        <p:scale>
          <a:sx n="67" d="100"/>
          <a:sy n="67" d="100"/>
        </p:scale>
        <p:origin x="85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2000941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3292906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54397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B78008F3-FDDB-45D7-90F3-E00FFE73BF00}" type="slidenum">
              <a:rPr lang="es-ES" smtClean="0"/>
              <a:t>‹Nº›</a:t>
            </a:fld>
            <a:endParaRPr lang="es-E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21441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2366006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267886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357957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1831875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144218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1_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1736157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137530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5904936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1_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los estilos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875645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395314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1583022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3056865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178838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3" name="Footer Placeholder 2"/>
          <p:cNvSpPr>
            <a:spLocks noGrp="1"/>
          </p:cNvSpPr>
          <p:nvPr>
            <p:ph type="ftr" sz="quarter" idx="11"/>
          </p:nvPr>
        </p:nvSpPr>
        <p:spPr/>
        <p:txBody>
          <a:bodyPr/>
          <a:lstStyle/>
          <a:p>
            <a:endParaRPr lang="es-ES" dirty="0"/>
          </a:p>
        </p:txBody>
      </p:sp>
      <p:sp>
        <p:nvSpPr>
          <p:cNvPr id="4" name="Slide Number Placeholder 3"/>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300576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4008705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FE5E891-A141-4487-8A55-87E2FF1BB4DA}" type="datetimeFigureOut">
              <a:rPr lang="es-ES" smtClean="0"/>
              <a:t>29/05/2023</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B78008F3-FDDB-45D7-90F3-E00FFE73BF00}" type="slidenum">
              <a:rPr lang="es-ES" smtClean="0"/>
              <a:t>‹Nº›</a:t>
            </a:fld>
            <a:endParaRPr lang="es-ES" dirty="0"/>
          </a:p>
        </p:txBody>
      </p:sp>
    </p:spTree>
    <p:extLst>
      <p:ext uri="{BB962C8B-B14F-4D97-AF65-F5344CB8AC3E}">
        <p14:creationId xmlns:p14="http://schemas.microsoft.com/office/powerpoint/2010/main" val="4048285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FE5E891-A141-4487-8A55-87E2FF1BB4DA}" type="datetimeFigureOut">
              <a:rPr lang="es-ES" smtClean="0"/>
              <a:t>29/05/2023</a:t>
            </a:fld>
            <a:endParaRPr lang="es-E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s-E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78008F3-FDDB-45D7-90F3-E00FFE73BF00}" type="slidenum">
              <a:rPr lang="es-ES" smtClean="0"/>
              <a:t>‹Nº›</a:t>
            </a:fld>
            <a:endParaRPr lang="es-ES" dirty="0"/>
          </a:p>
        </p:txBody>
      </p:sp>
    </p:spTree>
    <p:extLst>
      <p:ext uri="{BB962C8B-B14F-4D97-AF65-F5344CB8AC3E}">
        <p14:creationId xmlns:p14="http://schemas.microsoft.com/office/powerpoint/2010/main" val="225813659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18" Type="http://schemas.openxmlformats.org/officeDocument/2006/relationships/hyperlink" Target="https://openclipart.org/detail/177833/icon-airconditioning" TargetMode="External"/><Relationship Id="rId3" Type="http://schemas.openxmlformats.org/officeDocument/2006/relationships/slideLayout" Target="../slideLayouts/slideLayout18.xml"/><Relationship Id="rId21" Type="http://schemas.openxmlformats.org/officeDocument/2006/relationships/image" Target="../media/image14.png"/><Relationship Id="rId7" Type="http://schemas.openxmlformats.org/officeDocument/2006/relationships/hyperlink" Target="https://svgsilh.com/image/307246.html" TargetMode="External"/><Relationship Id="rId12" Type="http://schemas.openxmlformats.org/officeDocument/2006/relationships/hyperlink" Target="https://game-icons.net/1x1/delapouite/bed.html" TargetMode="External"/><Relationship Id="rId17" Type="http://schemas.openxmlformats.org/officeDocument/2006/relationships/image" Target="../media/image12.png"/><Relationship Id="rId25" Type="http://schemas.openxmlformats.org/officeDocument/2006/relationships/image" Target="../media/image16.jpeg"/><Relationship Id="rId2" Type="http://schemas.openxmlformats.org/officeDocument/2006/relationships/video" Target="https://www.youtube.com/embed/G1h1NmzmO-0?feature=oembed" TargetMode="External"/><Relationship Id="rId16" Type="http://schemas.openxmlformats.org/officeDocument/2006/relationships/hyperlink" Target="https://cgr-subeaminube.blogspot.com/" TargetMode="External"/><Relationship Id="rId20" Type="http://schemas.openxmlformats.org/officeDocument/2006/relationships/hyperlink" Target="http://de.wikivoyage.org/wiki/datei:italian_traffic_signs_-_icona_piscina.svg" TargetMode="External"/><Relationship Id="rId1" Type="http://schemas.openxmlformats.org/officeDocument/2006/relationships/tags" Target="../tags/tag1.xml"/><Relationship Id="rId6" Type="http://schemas.openxmlformats.org/officeDocument/2006/relationships/image" Target="../media/image6.svg"/><Relationship Id="rId11" Type="http://schemas.openxmlformats.org/officeDocument/2006/relationships/image" Target="../media/image9.png"/><Relationship Id="rId24" Type="http://schemas.openxmlformats.org/officeDocument/2006/relationships/hyperlink" Target="https://www.publicdomainpictures.net/en/view-image.php?image=39694&amp;picture=suitcase-clipart" TargetMode="External"/><Relationship Id="rId5" Type="http://schemas.openxmlformats.org/officeDocument/2006/relationships/image" Target="../media/image5.png"/><Relationship Id="rId15" Type="http://schemas.openxmlformats.org/officeDocument/2006/relationships/image" Target="../media/image11.jpeg"/><Relationship Id="rId23" Type="http://schemas.openxmlformats.org/officeDocument/2006/relationships/image" Target="../media/image15.jpeg"/><Relationship Id="rId10" Type="http://schemas.openxmlformats.org/officeDocument/2006/relationships/hyperlink" Target="https://svgsilh.com/es/image/151635.html" TargetMode="External"/><Relationship Id="rId19" Type="http://schemas.openxmlformats.org/officeDocument/2006/relationships/image" Target="../media/image13.png"/><Relationship Id="rId4" Type="http://schemas.openxmlformats.org/officeDocument/2006/relationships/image" Target="../media/image4.webp"/><Relationship Id="rId9" Type="http://schemas.openxmlformats.org/officeDocument/2006/relationships/image" Target="../media/image8.svg"/><Relationship Id="rId14" Type="http://schemas.openxmlformats.org/officeDocument/2006/relationships/hyperlink" Target="https://pixabay.com/en/number-8-eight-rounded-rectangle-38580/" TargetMode="External"/><Relationship Id="rId22" Type="http://schemas.openxmlformats.org/officeDocument/2006/relationships/hyperlink" Target="http://pngimg.com/download/62215"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0.pn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5.jpeg"/><Relationship Id="rId18" Type="http://schemas.openxmlformats.org/officeDocument/2006/relationships/hyperlink" Target="https://pixabay.com/en/number-8-eight-rounded-rectangle-38580/" TargetMode="External"/><Relationship Id="rId26" Type="http://schemas.openxmlformats.org/officeDocument/2006/relationships/image" Target="../media/image19.jpeg"/><Relationship Id="rId3" Type="http://schemas.microsoft.com/office/2007/relationships/media" Target="../media/media1.m4a"/><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hyperlink" Target="https://svgsilh.com/es/image/151635.html" TargetMode="External"/><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video" Target="https://www.youtube.com/embed/6p3q5gZRwig?feature=oembed" TargetMode="External"/><Relationship Id="rId16" Type="http://schemas.openxmlformats.org/officeDocument/2006/relationships/hyperlink" Target="https://game-icons.net/1x1/delapouite/bed.html" TargetMode="External"/><Relationship Id="rId20" Type="http://schemas.openxmlformats.org/officeDocument/2006/relationships/hyperlink" Target="https://openclipart.org/detail/177833/icon-airconditioning" TargetMode="External"/><Relationship Id="rId1" Type="http://schemas.openxmlformats.org/officeDocument/2006/relationships/tags" Target="../tags/tag2.xml"/><Relationship Id="rId6" Type="http://schemas.openxmlformats.org/officeDocument/2006/relationships/image" Target="../media/image17.webp"/><Relationship Id="rId11" Type="http://schemas.openxmlformats.org/officeDocument/2006/relationships/image" Target="../media/image8.svg"/><Relationship Id="rId24" Type="http://schemas.openxmlformats.org/officeDocument/2006/relationships/hyperlink" Target="http://pngimg.com/download/62215" TargetMode="External"/><Relationship Id="rId5" Type="http://schemas.openxmlformats.org/officeDocument/2006/relationships/slideLayout" Target="../slideLayouts/slideLayout18.xml"/><Relationship Id="rId15" Type="http://schemas.openxmlformats.org/officeDocument/2006/relationships/image" Target="../media/image9.png"/><Relationship Id="rId23" Type="http://schemas.openxmlformats.org/officeDocument/2006/relationships/image" Target="../media/image14.png"/><Relationship Id="rId10" Type="http://schemas.openxmlformats.org/officeDocument/2006/relationships/image" Target="../media/image7.png"/><Relationship Id="rId19" Type="http://schemas.openxmlformats.org/officeDocument/2006/relationships/image" Target="../media/image12.png"/><Relationship Id="rId4" Type="http://schemas.openxmlformats.org/officeDocument/2006/relationships/audio" Target="../media/media1.m4a"/><Relationship Id="rId9" Type="http://schemas.openxmlformats.org/officeDocument/2006/relationships/hyperlink" Target="https://svgsilh.com/image/307246.html" TargetMode="External"/><Relationship Id="rId14" Type="http://schemas.openxmlformats.org/officeDocument/2006/relationships/hyperlink" Target="https://www.publicdomainpictures.net/en/view-image.php?image=39694&amp;picture=suitcase-clipart" TargetMode="External"/><Relationship Id="rId22" Type="http://schemas.openxmlformats.org/officeDocument/2006/relationships/hyperlink" Target="http://de.wikivoyage.org/wiki/datei:italian_traffic_signs_-_icona_piscina.svg" TargetMode="External"/><Relationship Id="rId27"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de.wikivoyage.org/wiki/datei:italian_traffic_signs_-_icona_piscina.svg" TargetMode="External"/><Relationship Id="rId18" Type="http://schemas.openxmlformats.org/officeDocument/2006/relationships/image" Target="../media/image20.png"/><Relationship Id="rId3" Type="http://schemas.microsoft.com/office/2007/relationships/media" Target="../media/media3.m4a"/><Relationship Id="rId7" Type="http://schemas.openxmlformats.org/officeDocument/2006/relationships/image" Target="../media/image21.emf"/><Relationship Id="rId12" Type="http://schemas.openxmlformats.org/officeDocument/2006/relationships/image" Target="../media/image13.png"/><Relationship Id="rId17" Type="http://schemas.openxmlformats.org/officeDocument/2006/relationships/hyperlink" Target="https://pixabay.com/en/number-8-eight-rounded-rectangle-38580/" TargetMode="External"/><Relationship Id="rId2" Type="http://schemas.openxmlformats.org/officeDocument/2006/relationships/video" Target="https://www.youtube.com/embed/iIeRdhJgVWM?feature=oembed" TargetMode="External"/><Relationship Id="rId16" Type="http://schemas.openxmlformats.org/officeDocument/2006/relationships/image" Target="../media/image10.png"/><Relationship Id="rId1" Type="http://schemas.openxmlformats.org/officeDocument/2006/relationships/tags" Target="../tags/tag3.xml"/><Relationship Id="rId6" Type="http://schemas.openxmlformats.org/officeDocument/2006/relationships/package" Target="../embeddings/Microsoft_PowerPoint_Presentation.pptx"/><Relationship Id="rId11" Type="http://schemas.openxmlformats.org/officeDocument/2006/relationships/hyperlink" Target="https://openclipart.org/detail/177833/icon-airconditioning" TargetMode="External"/><Relationship Id="rId5" Type="http://schemas.openxmlformats.org/officeDocument/2006/relationships/slideLayout" Target="../slideLayouts/slideLayout20.xml"/><Relationship Id="rId15" Type="http://schemas.openxmlformats.org/officeDocument/2006/relationships/hyperlink" Target="http://pngimg.com/download/62215" TargetMode="External"/><Relationship Id="rId10" Type="http://schemas.openxmlformats.org/officeDocument/2006/relationships/image" Target="../media/image12.png"/><Relationship Id="rId4" Type="http://schemas.openxmlformats.org/officeDocument/2006/relationships/audio" Target="../media/media3.m4a"/><Relationship Id="rId9" Type="http://schemas.openxmlformats.org/officeDocument/2006/relationships/image" Target="../media/image22.jpe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pngimg.com/download/62215" TargetMode="External"/><Relationship Id="rId18" Type="http://schemas.openxmlformats.org/officeDocument/2006/relationships/image" Target="../media/image20.png"/><Relationship Id="rId3" Type="http://schemas.microsoft.com/office/2007/relationships/media" Target="../media/media4.m4a"/><Relationship Id="rId7" Type="http://schemas.openxmlformats.org/officeDocument/2006/relationships/image" Target="../media/image23.emf"/><Relationship Id="rId12" Type="http://schemas.openxmlformats.org/officeDocument/2006/relationships/image" Target="../media/image14.png"/><Relationship Id="rId17" Type="http://schemas.openxmlformats.org/officeDocument/2006/relationships/image" Target="../media/image24.jpeg"/><Relationship Id="rId2" Type="http://schemas.openxmlformats.org/officeDocument/2006/relationships/video" Target="https://www.youtube.com/embed/fzKovVSyx7c?feature=oembed" TargetMode="External"/><Relationship Id="rId16" Type="http://schemas.openxmlformats.org/officeDocument/2006/relationships/hyperlink" Target="https://pixabay.com/en/number-8-eight-rounded-rectangle-38580/" TargetMode="External"/><Relationship Id="rId1" Type="http://schemas.openxmlformats.org/officeDocument/2006/relationships/tags" Target="../tags/tag4.xml"/><Relationship Id="rId6" Type="http://schemas.openxmlformats.org/officeDocument/2006/relationships/package" Target="../embeddings/Microsoft_PowerPoint_Presentation1.pptx"/><Relationship Id="rId11" Type="http://schemas.openxmlformats.org/officeDocument/2006/relationships/hyperlink" Target="http://de.wikivoyage.org/wiki/datei:italian_traffic_signs_-_icona_piscina.svg" TargetMode="External"/><Relationship Id="rId5" Type="http://schemas.openxmlformats.org/officeDocument/2006/relationships/slideLayout" Target="../slideLayouts/slideLayout20.xml"/><Relationship Id="rId1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audio" Target="../media/media4.m4a"/><Relationship Id="rId9" Type="http://schemas.openxmlformats.org/officeDocument/2006/relationships/hyperlink" Target="https://openclipart.org/detail/177833/icon-airconditioning" TargetMode="External"/><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0.pn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3" Type="http://schemas.microsoft.com/office/2007/relationships/media" Target="../media/media7.m4a"/><Relationship Id="rId7" Type="http://schemas.openxmlformats.org/officeDocument/2006/relationships/image" Target="../media/image20.png"/><Relationship Id="rId2" Type="http://schemas.openxmlformats.org/officeDocument/2006/relationships/video" Target="https://www.youtube.com/embed/NQZwtaL4_n8?feature=oembed" TargetMode="External"/><Relationship Id="rId1" Type="http://schemas.openxmlformats.org/officeDocument/2006/relationships/tags" Target="../tags/tag5.xml"/><Relationship Id="rId6" Type="http://schemas.openxmlformats.org/officeDocument/2006/relationships/image" Target="../media/image26.jpeg"/><Relationship Id="rId5" Type="http://schemas.openxmlformats.org/officeDocument/2006/relationships/slideLayout" Target="../slideLayouts/slideLayout7.xml"/><Relationship Id="rId4" Type="http://schemas.openxmlformats.org/officeDocument/2006/relationships/audio" Target="../media/media7.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audio" Target="../media/media8.m4a"/><Relationship Id="rId1" Type="http://schemas.microsoft.com/office/2007/relationships/media" Target="../media/media8.m4a"/><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31A857-6A8C-F790-35B1-9A29FE151BBF}"/>
              </a:ext>
            </a:extLst>
          </p:cNvPr>
          <p:cNvSpPr>
            <a:spLocks noGrp="1"/>
          </p:cNvSpPr>
          <p:nvPr>
            <p:ph type="title"/>
          </p:nvPr>
        </p:nvSpPr>
        <p:spPr>
          <a:xfrm>
            <a:off x="304800" y="234389"/>
            <a:ext cx="4464049" cy="1069975"/>
          </a:xfrm>
          <a:solidFill>
            <a:srgbClr val="FFFF00"/>
          </a:solidFill>
          <a:ln>
            <a:solidFill>
              <a:srgbClr val="FFC000"/>
            </a:solidFill>
          </a:ln>
        </p:spPr>
        <p:txBody>
          <a:bodyPr>
            <a:noAutofit/>
          </a:bodyPr>
          <a:lstStyle/>
          <a:p>
            <a:pPr algn="ctr"/>
            <a:r>
              <a:rPr lang="es-AR" sz="3600" b="1" dirty="0">
                <a:solidFill>
                  <a:srgbClr val="0070C0"/>
                </a:solidFill>
                <a:latin typeface="Bahnschrift" panose="020B0502040204020203" pitchFamily="34" charset="0"/>
              </a:rPr>
              <a:t>SANDOS CANCÚN ALL INCLUSIVE</a:t>
            </a:r>
            <a:endParaRPr lang="es-ES" sz="3600" dirty="0"/>
          </a:p>
        </p:txBody>
      </p:sp>
      <p:pic>
        <p:nvPicPr>
          <p:cNvPr id="6" name="Marcador de contenido 5">
            <a:extLst>
              <a:ext uri="{FF2B5EF4-FFF2-40B4-BE49-F238E27FC236}">
                <a16:creationId xmlns:a16="http://schemas.microsoft.com/office/drawing/2014/main" id="{55E7C5FD-0376-A538-EBF4-CD858E02A95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775201" y="234389"/>
            <a:ext cx="7111999" cy="4676360"/>
          </a:xfrm>
          <a:ln>
            <a:solidFill>
              <a:srgbClr val="FFC000"/>
            </a:solidFill>
          </a:ln>
        </p:spPr>
      </p:pic>
      <p:sp>
        <p:nvSpPr>
          <p:cNvPr id="4" name="Marcador de texto 3">
            <a:extLst>
              <a:ext uri="{FF2B5EF4-FFF2-40B4-BE49-F238E27FC236}">
                <a16:creationId xmlns:a16="http://schemas.microsoft.com/office/drawing/2014/main" id="{D3B1CA03-C009-6B6E-F4B9-108621BEACBF}"/>
              </a:ext>
            </a:extLst>
          </p:cNvPr>
          <p:cNvSpPr>
            <a:spLocks noGrp="1"/>
          </p:cNvSpPr>
          <p:nvPr>
            <p:ph type="body" sz="half" idx="2"/>
          </p:nvPr>
        </p:nvSpPr>
        <p:spPr>
          <a:xfrm>
            <a:off x="301624" y="1304363"/>
            <a:ext cx="4467225" cy="3062747"/>
          </a:xfrm>
          <a:ln>
            <a:solidFill>
              <a:srgbClr val="FFC000"/>
            </a:solidFill>
          </a:ln>
        </p:spPr>
        <p:txBody>
          <a:bodyPr>
            <a:normAutofit/>
          </a:bodyPr>
          <a:lstStyle/>
          <a:p>
            <a:r>
              <a:rPr lang="es-AR" sz="1400" dirty="0"/>
              <a:t>Desde </a:t>
            </a:r>
            <a:r>
              <a:rPr lang="es-AR" sz="1400" b="1" dirty="0">
                <a:latin typeface="Arial Black" panose="020B0A04020102020204" pitchFamily="34" charset="0"/>
              </a:rPr>
              <a:t>Lun 16 de Oct </a:t>
            </a:r>
            <a:r>
              <a:rPr lang="es-AR" sz="1400" dirty="0"/>
              <a:t>Hasta </a:t>
            </a:r>
            <a:r>
              <a:rPr lang="es-AR" sz="1400" dirty="0">
                <a:latin typeface="Arial Black" panose="020B0A04020102020204" pitchFamily="34" charset="0"/>
              </a:rPr>
              <a:t>Lun 23 Oct</a:t>
            </a:r>
          </a:p>
          <a:p>
            <a:r>
              <a:rPr lang="es-ES" sz="1400" dirty="0">
                <a:latin typeface="Arial Black" panose="020B0A04020102020204" pitchFamily="34" charset="0"/>
              </a:rPr>
              <a:t>         </a:t>
            </a:r>
            <a:r>
              <a:rPr lang="es-ES" sz="1400" dirty="0"/>
              <a:t>Vuelo con escalas BUE	       CUN  </a:t>
            </a:r>
          </a:p>
          <a:p>
            <a:pPr>
              <a:spcBef>
                <a:spcPts val="0"/>
              </a:spcBef>
            </a:pPr>
            <a:r>
              <a:rPr lang="es-ES" sz="1400" dirty="0"/>
              <a:t>            </a:t>
            </a:r>
          </a:p>
          <a:p>
            <a:pPr>
              <a:spcBef>
                <a:spcPts val="0"/>
              </a:spcBef>
            </a:pPr>
            <a:r>
              <a:rPr lang="es-ES" sz="1400" dirty="0"/>
              <a:t>            Sandos Cancún All inclusive 	</a:t>
            </a:r>
          </a:p>
        </p:txBody>
      </p:sp>
      <p:sp>
        <p:nvSpPr>
          <p:cNvPr id="7" name="CuadroTexto 6">
            <a:extLst>
              <a:ext uri="{FF2B5EF4-FFF2-40B4-BE49-F238E27FC236}">
                <a16:creationId xmlns:a16="http://schemas.microsoft.com/office/drawing/2014/main" id="{5563A7A3-C52B-5751-CF2A-360DC35DFBD2}"/>
              </a:ext>
            </a:extLst>
          </p:cNvPr>
          <p:cNvSpPr txBox="1"/>
          <p:nvPr/>
        </p:nvSpPr>
        <p:spPr>
          <a:xfrm>
            <a:off x="5174876" y="4726083"/>
            <a:ext cx="2194112" cy="369332"/>
          </a:xfrm>
          <a:prstGeom prst="rect">
            <a:avLst/>
          </a:prstGeom>
          <a:solidFill>
            <a:srgbClr val="00B0F0"/>
          </a:solidFill>
          <a:ln>
            <a:solidFill>
              <a:srgbClr val="FFC000"/>
            </a:solidFill>
          </a:ln>
        </p:spPr>
        <p:txBody>
          <a:bodyPr wrap="square" rtlCol="0">
            <a:spAutoFit/>
          </a:bodyPr>
          <a:lstStyle/>
          <a:p>
            <a:r>
              <a:rPr lang="es-AR" dirty="0">
                <a:solidFill>
                  <a:schemeClr val="bg1"/>
                </a:solidFill>
              </a:rPr>
              <a:t>9 DÍAS / 7 NOCHES</a:t>
            </a:r>
            <a:endParaRPr lang="es-ES" dirty="0">
              <a:solidFill>
                <a:schemeClr val="bg1"/>
              </a:solidFill>
            </a:endParaRPr>
          </a:p>
        </p:txBody>
      </p:sp>
      <p:pic>
        <p:nvPicPr>
          <p:cNvPr id="9" name="Gráfico 8">
            <a:extLst>
              <a:ext uri="{FF2B5EF4-FFF2-40B4-BE49-F238E27FC236}">
                <a16:creationId xmlns:a16="http://schemas.microsoft.com/office/drawing/2014/main" id="{1DC76E51-81A3-1E03-5227-F1820798F35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a:off x="355410" y="1736058"/>
            <a:ext cx="534988" cy="285236"/>
          </a:xfrm>
          <a:prstGeom prst="rect">
            <a:avLst/>
          </a:prstGeom>
        </p:spPr>
      </p:pic>
      <p:pic>
        <p:nvPicPr>
          <p:cNvPr id="11" name="Gráfico 10">
            <a:extLst>
              <a:ext uri="{FF2B5EF4-FFF2-40B4-BE49-F238E27FC236}">
                <a16:creationId xmlns:a16="http://schemas.microsoft.com/office/drawing/2014/main" id="{14AA0E83-EC2C-63E7-8304-45FA31C8C3F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2932819" y="1624525"/>
            <a:ext cx="438087" cy="254151"/>
          </a:xfrm>
          <a:prstGeom prst="rect">
            <a:avLst/>
          </a:prstGeom>
        </p:spPr>
      </p:pic>
      <p:pic>
        <p:nvPicPr>
          <p:cNvPr id="13" name="Imagen 12">
            <a:extLst>
              <a:ext uri="{FF2B5EF4-FFF2-40B4-BE49-F238E27FC236}">
                <a16:creationId xmlns:a16="http://schemas.microsoft.com/office/drawing/2014/main" id="{D7BEB923-75AF-7BC2-E9FE-DBC5710CB14A}"/>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22646" y="2185495"/>
            <a:ext cx="400517" cy="400517"/>
          </a:xfrm>
          <a:prstGeom prst="rect">
            <a:avLst/>
          </a:prstGeom>
          <a:solidFill>
            <a:schemeClr val="bg1"/>
          </a:solidFill>
        </p:spPr>
      </p:pic>
      <p:pic>
        <p:nvPicPr>
          <p:cNvPr id="14" name="Imagen 13">
            <a:extLst>
              <a:ext uri="{FF2B5EF4-FFF2-40B4-BE49-F238E27FC236}">
                <a16:creationId xmlns:a16="http://schemas.microsoft.com/office/drawing/2014/main" id="{8C93CC69-9F17-4492-7E06-72C264515F52}"/>
              </a:ext>
            </a:extLst>
          </p:cNvPr>
          <p:cNvPicPr>
            <a:picLocks noChangeAspect="1"/>
          </p:cNvPicPr>
          <p:nvPr/>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435573" y="2668113"/>
            <a:ext cx="203528" cy="290755"/>
          </a:xfrm>
          <a:prstGeom prst="rect">
            <a:avLst/>
          </a:prstGeom>
        </p:spPr>
      </p:pic>
      <p:pic>
        <p:nvPicPr>
          <p:cNvPr id="19" name="Imagen 18">
            <a:extLst>
              <a:ext uri="{FF2B5EF4-FFF2-40B4-BE49-F238E27FC236}">
                <a16:creationId xmlns:a16="http://schemas.microsoft.com/office/drawing/2014/main" id="{F85493A7-94E3-69E9-5EF4-53F8266EDDC8}"/>
              </a:ext>
            </a:extLst>
          </p:cNvPr>
          <p:cNvPicPr>
            <a:picLocks noChangeAspect="1"/>
          </p:cNvPicPr>
          <p:nvPr/>
        </p:nvPicPr>
        <p:blipFill>
          <a:blip r:embed="rId15" cstate="print">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3519693" y="1991205"/>
            <a:ext cx="1100367" cy="505665"/>
          </a:xfrm>
          <a:prstGeom prst="rect">
            <a:avLst/>
          </a:prstGeom>
        </p:spPr>
      </p:pic>
      <p:pic>
        <p:nvPicPr>
          <p:cNvPr id="25" name="Imagen 24">
            <a:extLst>
              <a:ext uri="{FF2B5EF4-FFF2-40B4-BE49-F238E27FC236}">
                <a16:creationId xmlns:a16="http://schemas.microsoft.com/office/drawing/2014/main" id="{893B5A88-0EDB-6FEE-526C-D87DC6B44BB6}"/>
              </a:ext>
            </a:extLst>
          </p:cNvPr>
          <p:cNvPicPr>
            <a:picLocks noChangeAspect="1"/>
          </p:cNvPicPr>
          <p:nvPr/>
        </p:nvPicPr>
        <p:blipFill>
          <a:blip r:embed="rId17" cstate="print">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flipH="1">
            <a:off x="386304" y="3123069"/>
            <a:ext cx="275223" cy="304367"/>
          </a:xfrm>
          <a:prstGeom prst="rect">
            <a:avLst/>
          </a:prstGeom>
        </p:spPr>
      </p:pic>
      <p:pic>
        <p:nvPicPr>
          <p:cNvPr id="27" name="Imagen 26">
            <a:extLst>
              <a:ext uri="{FF2B5EF4-FFF2-40B4-BE49-F238E27FC236}">
                <a16:creationId xmlns:a16="http://schemas.microsoft.com/office/drawing/2014/main" id="{EDBB3EDF-382C-B84A-F556-D436DF83E1B3}"/>
              </a:ext>
            </a:extLst>
          </p:cNvPr>
          <p:cNvPicPr>
            <a:picLocks noChangeAspect="1"/>
          </p:cNvPicPr>
          <p:nvPr/>
        </p:nvPicPr>
        <p:blipFill>
          <a:blip r:embed="rId19" cstate="print">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823163" y="3113640"/>
            <a:ext cx="366070" cy="366070"/>
          </a:xfrm>
          <a:prstGeom prst="rect">
            <a:avLst/>
          </a:prstGeom>
        </p:spPr>
      </p:pic>
      <p:pic>
        <p:nvPicPr>
          <p:cNvPr id="30" name="Imagen 29">
            <a:extLst>
              <a:ext uri="{FF2B5EF4-FFF2-40B4-BE49-F238E27FC236}">
                <a16:creationId xmlns:a16="http://schemas.microsoft.com/office/drawing/2014/main" id="{C58F5017-57D5-BE1D-B60A-34E9DFAD073E}"/>
              </a:ext>
            </a:extLst>
          </p:cNvPr>
          <p:cNvPicPr>
            <a:picLocks noChangeAspect="1"/>
          </p:cNvPicPr>
          <p:nvPr/>
        </p:nvPicPr>
        <p:blipFill>
          <a:blip r:embed="rId21" cstate="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350869" y="3159593"/>
            <a:ext cx="366070" cy="274164"/>
          </a:xfrm>
          <a:prstGeom prst="rect">
            <a:avLst/>
          </a:prstGeom>
        </p:spPr>
      </p:pic>
      <p:pic>
        <p:nvPicPr>
          <p:cNvPr id="38" name="Imagen 37">
            <a:extLst>
              <a:ext uri="{FF2B5EF4-FFF2-40B4-BE49-F238E27FC236}">
                <a16:creationId xmlns:a16="http://schemas.microsoft.com/office/drawing/2014/main" id="{4F5B56C0-9EDF-B137-0837-8F6C760B39F9}"/>
              </a:ext>
            </a:extLst>
          </p:cNvPr>
          <p:cNvPicPr>
            <a:picLocks noChangeAspect="1"/>
          </p:cNvPicPr>
          <p:nvPr/>
        </p:nvPicPr>
        <p:blipFill>
          <a:blip r:embed="rId23" cstate="print">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flipH="1">
            <a:off x="3928001" y="1533377"/>
            <a:ext cx="283753" cy="405361"/>
          </a:xfrm>
          <a:prstGeom prst="rect">
            <a:avLst/>
          </a:prstGeom>
        </p:spPr>
      </p:pic>
      <p:pic>
        <p:nvPicPr>
          <p:cNvPr id="39" name="Elementos multimedia en línea 38" title="Hotel Sandos Cancun">
            <a:hlinkClick r:id="" action="ppaction://media"/>
            <a:extLst>
              <a:ext uri="{FF2B5EF4-FFF2-40B4-BE49-F238E27FC236}">
                <a16:creationId xmlns:a16="http://schemas.microsoft.com/office/drawing/2014/main" id="{F5EB7FFE-7C1B-D71E-27AC-D14D8B48EA75}"/>
              </a:ext>
            </a:extLst>
          </p:cNvPr>
          <p:cNvPicPr>
            <a:picLocks noRot="1" noChangeAspect="1"/>
          </p:cNvPicPr>
          <p:nvPr>
            <a:videoFile r:link="rId2"/>
          </p:nvPr>
        </p:nvPicPr>
        <p:blipFill>
          <a:blip r:embed="rId25"/>
          <a:stretch>
            <a:fillRect/>
          </a:stretch>
        </p:blipFill>
        <p:spPr>
          <a:xfrm>
            <a:off x="304800" y="4367110"/>
            <a:ext cx="4464049" cy="2256501"/>
          </a:xfrm>
          <a:prstGeom prst="rect">
            <a:avLst/>
          </a:prstGeom>
          <a:ln>
            <a:solidFill>
              <a:srgbClr val="FFC000"/>
            </a:solidFill>
          </a:ln>
        </p:spPr>
      </p:pic>
      <p:sp>
        <p:nvSpPr>
          <p:cNvPr id="40" name="CuadroTexto 39">
            <a:extLst>
              <a:ext uri="{FF2B5EF4-FFF2-40B4-BE49-F238E27FC236}">
                <a16:creationId xmlns:a16="http://schemas.microsoft.com/office/drawing/2014/main" id="{B64BE246-2D18-2DEA-52A2-B48F28464920}"/>
              </a:ext>
            </a:extLst>
          </p:cNvPr>
          <p:cNvSpPr txBox="1"/>
          <p:nvPr/>
        </p:nvSpPr>
        <p:spPr>
          <a:xfrm>
            <a:off x="6512859" y="5495360"/>
            <a:ext cx="4464049" cy="923330"/>
          </a:xfrm>
          <a:prstGeom prst="rect">
            <a:avLst/>
          </a:prstGeom>
          <a:solidFill>
            <a:srgbClr val="00B0F0"/>
          </a:solidFill>
          <a:ln>
            <a:solidFill>
              <a:srgbClr val="FFC000"/>
            </a:solidFill>
          </a:ln>
        </p:spPr>
        <p:txBody>
          <a:bodyPr wrap="square" rtlCol="0">
            <a:spAutoFit/>
          </a:bodyPr>
          <a:lstStyle/>
          <a:p>
            <a:r>
              <a:rPr lang="es-AR" dirty="0">
                <a:solidFill>
                  <a:schemeClr val="bg1"/>
                </a:solidFill>
              </a:rPr>
              <a:t>Precio final por persona $ 672.912</a:t>
            </a:r>
            <a:endParaRPr lang="es-ES" dirty="0">
              <a:solidFill>
                <a:schemeClr val="bg1"/>
              </a:solidFill>
            </a:endParaRPr>
          </a:p>
          <a:p>
            <a:r>
              <a:rPr lang="es-AR" dirty="0">
                <a:solidFill>
                  <a:schemeClr val="bg1"/>
                </a:solidFill>
              </a:rPr>
              <a:t>Final 2 personas $ 1.345.924</a:t>
            </a:r>
          </a:p>
          <a:p>
            <a:r>
              <a:rPr lang="es-AR" dirty="0">
                <a:solidFill>
                  <a:schemeClr val="bg1"/>
                </a:solidFill>
              </a:rPr>
              <a:t>Incluye impuesto PAIS y Percepciones</a:t>
            </a:r>
          </a:p>
        </p:txBody>
      </p:sp>
    </p:spTree>
    <p:custDataLst>
      <p:tags r:id="rId1"/>
    </p:custDataLst>
    <p:extLst>
      <p:ext uri="{BB962C8B-B14F-4D97-AF65-F5344CB8AC3E}">
        <p14:creationId xmlns:p14="http://schemas.microsoft.com/office/powerpoint/2010/main" val="286929618"/>
      </p:ext>
    </p:extLst>
  </p:cSld>
  <p:clrMapOvr>
    <a:masterClrMapping/>
  </p:clrMapOvr>
  <p:transition spd="slow" advTm="6593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9"/>
                </p:tgtEl>
              </p:cMediaNode>
            </p:video>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
                                        </p:tgtEl>
                                      </p:cBhvr>
                                    </p:cmd>
                                  </p:childTnLst>
                                </p:cTn>
                              </p:par>
                            </p:childTnLst>
                          </p:cTn>
                        </p:par>
                      </p:childTnLst>
                    </p:cTn>
                  </p:par>
                </p:childTnLst>
              </p:cTn>
              <p:nextCondLst>
                <p:cond evt="onClick" delay="0">
                  <p:tgtEl>
                    <p:spTgt spid="39"/>
                  </p:tgtEl>
                </p:cond>
              </p:nextCondLst>
            </p:seq>
          </p:childTnLst>
        </p:cTn>
      </p:par>
    </p:tnLst>
  </p:timing>
  <p:extLst>
    <p:ext uri="{E180D4A7-C9FB-4DFB-919C-405C955672EB}">
      <p14:showEvtLst xmlns:p14="http://schemas.microsoft.com/office/powerpoint/2010/main">
        <p14:playEvt time="64196" objId="39"/>
        <p14:pauseEvt time="64983" objId="39"/>
        <p14:stopEvt time="64983" objId="39"/>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4A0DF499-02A7-8374-D45A-E246D199DB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2" name="Audio 1">
            <a:hlinkClick r:id="" action="ppaction://media"/>
            <a:extLst>
              <a:ext uri="{FF2B5EF4-FFF2-40B4-BE49-F238E27FC236}">
                <a16:creationId xmlns:a16="http://schemas.microsoft.com/office/drawing/2014/main" id="{EEBF2C59-C645-62BE-BB00-90207EAD402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24792585"/>
      </p:ext>
    </p:extLst>
  </p:cSld>
  <p:clrMapOvr>
    <a:masterClrMapping/>
  </p:clrMapOvr>
  <p:transition spd="slow" advTm="615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1" presetClass="entr" presetSubtype="1"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heel(1)">
                                      <p:cBhvr>
                                        <p:cTn id="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0892F90-3A64-9282-28F4-BFBC38D58EB2}"/>
              </a:ext>
            </a:extLst>
          </p:cNvPr>
          <p:cNvSpPr>
            <a:spLocks noGrp="1"/>
          </p:cNvSpPr>
          <p:nvPr>
            <p:ph type="title"/>
          </p:nvPr>
        </p:nvSpPr>
        <p:spPr>
          <a:xfrm>
            <a:off x="345141" y="295835"/>
            <a:ext cx="4426884" cy="1143000"/>
          </a:xfrm>
          <a:solidFill>
            <a:srgbClr val="FFFF00"/>
          </a:solidFill>
          <a:ln>
            <a:solidFill>
              <a:srgbClr val="FFC000"/>
            </a:solidFill>
          </a:ln>
        </p:spPr>
        <p:txBody>
          <a:bodyPr anchor="ctr">
            <a:normAutofit/>
          </a:bodyPr>
          <a:lstStyle/>
          <a:p>
            <a:pPr algn="ctr"/>
            <a:r>
              <a:rPr lang="es-AR" sz="3600" b="1" dirty="0">
                <a:solidFill>
                  <a:srgbClr val="0070C0"/>
                </a:solidFill>
                <a:latin typeface="Bahnschrift" panose="020B0502040204020203" pitchFamily="34" charset="0"/>
              </a:rPr>
              <a:t>HOTEL NYX CANCÚN</a:t>
            </a:r>
            <a:endParaRPr lang="es-ES" sz="3600" b="1" dirty="0">
              <a:solidFill>
                <a:srgbClr val="0070C0"/>
              </a:solidFill>
              <a:latin typeface="Bahnschrift" panose="020B0502040204020203" pitchFamily="34" charset="0"/>
            </a:endParaRPr>
          </a:p>
        </p:txBody>
      </p:sp>
      <p:pic>
        <p:nvPicPr>
          <p:cNvPr id="15" name="Marcador de contenido 14">
            <a:extLst>
              <a:ext uri="{FF2B5EF4-FFF2-40B4-BE49-F238E27FC236}">
                <a16:creationId xmlns:a16="http://schemas.microsoft.com/office/drawing/2014/main" id="{50D4527E-0BC1-8930-AFAC-01A799E162B6}"/>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807631" y="295835"/>
            <a:ext cx="7121106" cy="4364879"/>
          </a:xfrm>
          <a:ln>
            <a:solidFill>
              <a:srgbClr val="FFC000"/>
            </a:solidFill>
          </a:ln>
        </p:spPr>
      </p:pic>
      <p:sp>
        <p:nvSpPr>
          <p:cNvPr id="7" name="Marcador de texto 6">
            <a:extLst>
              <a:ext uri="{FF2B5EF4-FFF2-40B4-BE49-F238E27FC236}">
                <a16:creationId xmlns:a16="http://schemas.microsoft.com/office/drawing/2014/main" id="{261461CD-E747-3FFB-6811-E796D4C39F85}"/>
              </a:ext>
            </a:extLst>
          </p:cNvPr>
          <p:cNvSpPr>
            <a:spLocks noGrp="1"/>
          </p:cNvSpPr>
          <p:nvPr>
            <p:ph type="body" sz="half" idx="2"/>
          </p:nvPr>
        </p:nvSpPr>
        <p:spPr>
          <a:xfrm>
            <a:off x="345142" y="1438835"/>
            <a:ext cx="4426884" cy="2729735"/>
          </a:xfrm>
          <a:ln>
            <a:solidFill>
              <a:srgbClr val="FFC000"/>
            </a:solidFill>
          </a:ln>
        </p:spPr>
        <p:txBody>
          <a:bodyPr/>
          <a:lstStyle/>
          <a:p>
            <a:r>
              <a:rPr lang="es-AR" dirty="0"/>
              <a:t>Desde </a:t>
            </a:r>
            <a:r>
              <a:rPr lang="es-AR" b="1" dirty="0"/>
              <a:t>Mar 01 Ago H</a:t>
            </a:r>
            <a:r>
              <a:rPr lang="es-AR" dirty="0"/>
              <a:t>asta</a:t>
            </a:r>
            <a:r>
              <a:rPr lang="es-AR" b="1" dirty="0"/>
              <a:t> Mar 09 Ago</a:t>
            </a:r>
          </a:p>
          <a:p>
            <a:r>
              <a:rPr lang="es-ES" b="1" dirty="0"/>
              <a:t>             </a:t>
            </a:r>
            <a:r>
              <a:rPr lang="es-ES" sz="1400" dirty="0"/>
              <a:t>Vuelo con escalas BUE          CUN      </a:t>
            </a:r>
          </a:p>
          <a:p>
            <a:r>
              <a:rPr lang="es-ES" dirty="0"/>
              <a:t>             </a:t>
            </a:r>
            <a:r>
              <a:rPr lang="es-ES" sz="1400" dirty="0"/>
              <a:t>Hotel NYX Cancún </a:t>
            </a:r>
            <a:r>
              <a:rPr lang="es-ES" dirty="0"/>
              <a:t>			</a:t>
            </a:r>
          </a:p>
          <a:p>
            <a:pPr algn="ctr"/>
            <a:r>
              <a:rPr lang="es-ES" dirty="0">
                <a:solidFill>
                  <a:srgbClr val="00B0F0"/>
                </a:solidFill>
              </a:rPr>
              <a:t>   Desayuno Buffet </a:t>
            </a:r>
          </a:p>
          <a:p>
            <a:pPr algn="ctr"/>
            <a:r>
              <a:rPr lang="es-ES" dirty="0"/>
              <a:t>Traslado</a:t>
            </a:r>
          </a:p>
        </p:txBody>
      </p:sp>
      <p:pic>
        <p:nvPicPr>
          <p:cNvPr id="2" name="Gráfico 1">
            <a:extLst>
              <a:ext uri="{FF2B5EF4-FFF2-40B4-BE49-F238E27FC236}">
                <a16:creationId xmlns:a16="http://schemas.microsoft.com/office/drawing/2014/main" id="{FD4D0513-5677-E886-5C8D-D507F45C44C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 uri="{837473B0-CC2E-450A-ABE3-18F120FF3D39}">
                <a1611:picAttrSrcUrl xmlns:a1611="http://schemas.microsoft.com/office/drawing/2016/11/main" r:id="rId9"/>
              </a:ext>
            </a:extLst>
          </a:blip>
          <a:stretch>
            <a:fillRect/>
          </a:stretch>
        </p:blipFill>
        <p:spPr>
          <a:xfrm>
            <a:off x="406446" y="1823301"/>
            <a:ext cx="534988" cy="285236"/>
          </a:xfrm>
          <a:prstGeom prst="rect">
            <a:avLst/>
          </a:prstGeom>
        </p:spPr>
      </p:pic>
      <p:pic>
        <p:nvPicPr>
          <p:cNvPr id="3" name="Gráfico 2">
            <a:extLst>
              <a:ext uri="{FF2B5EF4-FFF2-40B4-BE49-F238E27FC236}">
                <a16:creationId xmlns:a16="http://schemas.microsoft.com/office/drawing/2014/main" id="{E5196DD2-688F-B491-E6C6-CDDFDDB24CB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 uri="{837473B0-CC2E-450A-ABE3-18F120FF3D39}">
                <a1611:picAttrSrcUrl xmlns:a1611="http://schemas.microsoft.com/office/drawing/2016/11/main" r:id="rId12"/>
              </a:ext>
            </a:extLst>
          </a:blip>
          <a:stretch>
            <a:fillRect/>
          </a:stretch>
        </p:blipFill>
        <p:spPr>
          <a:xfrm>
            <a:off x="3090933" y="1847376"/>
            <a:ext cx="438087" cy="254151"/>
          </a:xfrm>
          <a:prstGeom prst="rect">
            <a:avLst/>
          </a:prstGeom>
        </p:spPr>
      </p:pic>
      <p:pic>
        <p:nvPicPr>
          <p:cNvPr id="4" name="Imagen 3">
            <a:extLst>
              <a:ext uri="{FF2B5EF4-FFF2-40B4-BE49-F238E27FC236}">
                <a16:creationId xmlns:a16="http://schemas.microsoft.com/office/drawing/2014/main" id="{6E02C04A-66CC-A3EE-03C9-F6063B58E686}"/>
              </a:ext>
            </a:extLst>
          </p:cNvPr>
          <p:cNvPicPr>
            <a:picLocks noChangeAspect="1"/>
          </p:cNvPicPr>
          <p:nvPr/>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flipH="1">
            <a:off x="4008646" y="1703176"/>
            <a:ext cx="283753" cy="405361"/>
          </a:xfrm>
          <a:prstGeom prst="rect">
            <a:avLst/>
          </a:prstGeom>
        </p:spPr>
      </p:pic>
      <p:pic>
        <p:nvPicPr>
          <p:cNvPr id="6" name="Imagen 5">
            <a:extLst>
              <a:ext uri="{FF2B5EF4-FFF2-40B4-BE49-F238E27FC236}">
                <a16:creationId xmlns:a16="http://schemas.microsoft.com/office/drawing/2014/main" id="{9E704143-25D8-3274-0293-9A744DDCBBD6}"/>
              </a:ext>
            </a:extLst>
          </p:cNvPr>
          <p:cNvPicPr>
            <a:picLocks noChangeAspect="1"/>
          </p:cNvPicPr>
          <p:nvPr/>
        </p:nvPicPr>
        <p:blipFill>
          <a:blip r:embed="rId15" cstate="print">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73682" y="2108537"/>
            <a:ext cx="400517" cy="400517"/>
          </a:xfrm>
          <a:prstGeom prst="rect">
            <a:avLst/>
          </a:prstGeom>
          <a:solidFill>
            <a:schemeClr val="bg1"/>
          </a:solidFill>
        </p:spPr>
      </p:pic>
      <p:pic>
        <p:nvPicPr>
          <p:cNvPr id="8" name="Imagen 7">
            <a:extLst>
              <a:ext uri="{FF2B5EF4-FFF2-40B4-BE49-F238E27FC236}">
                <a16:creationId xmlns:a16="http://schemas.microsoft.com/office/drawing/2014/main" id="{3F3F6C05-FC91-26E2-2C3C-A4CA633844AF}"/>
              </a:ext>
            </a:extLst>
          </p:cNvPr>
          <p:cNvPicPr>
            <a:picLocks noChangeAspect="1"/>
          </p:cNvPicPr>
          <p:nvPr/>
        </p:nvPicPr>
        <p:blipFill>
          <a:blip r:embed="rId17" cstate="print">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509529" y="2897282"/>
            <a:ext cx="203528" cy="290755"/>
          </a:xfrm>
          <a:prstGeom prst="rect">
            <a:avLst/>
          </a:prstGeom>
        </p:spPr>
      </p:pic>
      <p:sp>
        <p:nvSpPr>
          <p:cNvPr id="11" name="CuadroTexto 10">
            <a:extLst>
              <a:ext uri="{FF2B5EF4-FFF2-40B4-BE49-F238E27FC236}">
                <a16:creationId xmlns:a16="http://schemas.microsoft.com/office/drawing/2014/main" id="{FE9BA593-7E27-EDF8-9550-B2C6D5135229}"/>
              </a:ext>
            </a:extLst>
          </p:cNvPr>
          <p:cNvSpPr txBox="1"/>
          <p:nvPr/>
        </p:nvSpPr>
        <p:spPr>
          <a:xfrm>
            <a:off x="5225866" y="4476048"/>
            <a:ext cx="2194112" cy="369332"/>
          </a:xfrm>
          <a:prstGeom prst="rect">
            <a:avLst/>
          </a:prstGeom>
          <a:solidFill>
            <a:srgbClr val="00B0F0"/>
          </a:solidFill>
          <a:ln>
            <a:solidFill>
              <a:srgbClr val="FFC000"/>
            </a:solidFill>
          </a:ln>
        </p:spPr>
        <p:txBody>
          <a:bodyPr wrap="square" rtlCol="0">
            <a:spAutoFit/>
          </a:bodyPr>
          <a:lstStyle/>
          <a:p>
            <a:r>
              <a:rPr lang="es-AR" dirty="0">
                <a:solidFill>
                  <a:schemeClr val="bg1"/>
                </a:solidFill>
              </a:rPr>
              <a:t>9 DÍAS / 6 NOCHES</a:t>
            </a:r>
            <a:endParaRPr lang="es-ES" dirty="0">
              <a:solidFill>
                <a:schemeClr val="bg1"/>
              </a:solidFill>
            </a:endParaRPr>
          </a:p>
        </p:txBody>
      </p:sp>
      <p:sp>
        <p:nvSpPr>
          <p:cNvPr id="17" name="CuadroTexto 16">
            <a:extLst>
              <a:ext uri="{FF2B5EF4-FFF2-40B4-BE49-F238E27FC236}">
                <a16:creationId xmlns:a16="http://schemas.microsoft.com/office/drawing/2014/main" id="{E543B811-CC5E-8DEE-2A51-34CE19CAA06F}"/>
              </a:ext>
            </a:extLst>
          </p:cNvPr>
          <p:cNvSpPr txBox="1"/>
          <p:nvPr/>
        </p:nvSpPr>
        <p:spPr>
          <a:xfrm>
            <a:off x="6512859" y="5495360"/>
            <a:ext cx="4464049" cy="923330"/>
          </a:xfrm>
          <a:prstGeom prst="rect">
            <a:avLst/>
          </a:prstGeom>
          <a:solidFill>
            <a:srgbClr val="00B0F0"/>
          </a:solidFill>
          <a:ln>
            <a:solidFill>
              <a:srgbClr val="FFC000"/>
            </a:solidFill>
          </a:ln>
        </p:spPr>
        <p:txBody>
          <a:bodyPr wrap="square" rtlCol="0">
            <a:spAutoFit/>
          </a:bodyPr>
          <a:lstStyle/>
          <a:p>
            <a:r>
              <a:rPr lang="es-AR" dirty="0">
                <a:solidFill>
                  <a:schemeClr val="bg1"/>
                </a:solidFill>
              </a:rPr>
              <a:t>Precio final por persona $ 532.930</a:t>
            </a:r>
            <a:endParaRPr lang="es-ES" dirty="0">
              <a:solidFill>
                <a:schemeClr val="bg1"/>
              </a:solidFill>
            </a:endParaRPr>
          </a:p>
          <a:p>
            <a:r>
              <a:rPr lang="es-AR" dirty="0">
                <a:solidFill>
                  <a:schemeClr val="bg1"/>
                </a:solidFill>
              </a:rPr>
              <a:t>Final 2 personas $ 1.105.190</a:t>
            </a:r>
          </a:p>
          <a:p>
            <a:r>
              <a:rPr lang="es-AR" dirty="0">
                <a:solidFill>
                  <a:schemeClr val="bg1"/>
                </a:solidFill>
              </a:rPr>
              <a:t>Incluye impuesto PAIS y Percepciones</a:t>
            </a:r>
          </a:p>
        </p:txBody>
      </p:sp>
      <p:pic>
        <p:nvPicPr>
          <p:cNvPr id="19" name="Imagen 18">
            <a:extLst>
              <a:ext uri="{FF2B5EF4-FFF2-40B4-BE49-F238E27FC236}">
                <a16:creationId xmlns:a16="http://schemas.microsoft.com/office/drawing/2014/main" id="{9ADECC19-ABEA-FEA7-39EA-EAB83E8EDF2F}"/>
              </a:ext>
            </a:extLst>
          </p:cNvPr>
          <p:cNvPicPr>
            <a:picLocks noChangeAspect="1"/>
          </p:cNvPicPr>
          <p:nvPr/>
        </p:nvPicPr>
        <p:blipFill>
          <a:blip r:embed="rId19" cstate="print">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flipH="1">
            <a:off x="473682" y="3614159"/>
            <a:ext cx="275223" cy="304367"/>
          </a:xfrm>
          <a:prstGeom prst="rect">
            <a:avLst/>
          </a:prstGeom>
        </p:spPr>
      </p:pic>
      <p:pic>
        <p:nvPicPr>
          <p:cNvPr id="20" name="Imagen 19">
            <a:extLst>
              <a:ext uri="{FF2B5EF4-FFF2-40B4-BE49-F238E27FC236}">
                <a16:creationId xmlns:a16="http://schemas.microsoft.com/office/drawing/2014/main" id="{229E073B-A425-E656-3A8A-23F7BAC6CF7C}"/>
              </a:ext>
            </a:extLst>
          </p:cNvPr>
          <p:cNvPicPr>
            <a:picLocks noChangeAspect="1"/>
          </p:cNvPicPr>
          <p:nvPr/>
        </p:nvPicPr>
        <p:blipFill>
          <a:blip r:embed="rId21" cstate="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910541" y="3604730"/>
            <a:ext cx="366070" cy="366070"/>
          </a:xfrm>
          <a:prstGeom prst="rect">
            <a:avLst/>
          </a:prstGeom>
        </p:spPr>
      </p:pic>
      <p:pic>
        <p:nvPicPr>
          <p:cNvPr id="21" name="Imagen 20">
            <a:extLst>
              <a:ext uri="{FF2B5EF4-FFF2-40B4-BE49-F238E27FC236}">
                <a16:creationId xmlns:a16="http://schemas.microsoft.com/office/drawing/2014/main" id="{2A82C069-7256-F8D3-D553-F61FF96D65AA}"/>
              </a:ext>
            </a:extLst>
          </p:cNvPr>
          <p:cNvPicPr>
            <a:picLocks noChangeAspect="1"/>
          </p:cNvPicPr>
          <p:nvPr/>
        </p:nvPicPr>
        <p:blipFill>
          <a:blip r:embed="rId23" cstate="print">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1438247" y="3650683"/>
            <a:ext cx="366070" cy="274164"/>
          </a:xfrm>
          <a:prstGeom prst="rect">
            <a:avLst/>
          </a:prstGeom>
        </p:spPr>
      </p:pic>
      <p:pic>
        <p:nvPicPr>
          <p:cNvPr id="13" name="Imagen 12">
            <a:extLst>
              <a:ext uri="{FF2B5EF4-FFF2-40B4-BE49-F238E27FC236}">
                <a16:creationId xmlns:a16="http://schemas.microsoft.com/office/drawing/2014/main" id="{2CB03D03-A8E5-F68E-6B6B-20C989B1621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062809" y="2225723"/>
            <a:ext cx="932423" cy="189868"/>
          </a:xfrm>
          <a:prstGeom prst="rect">
            <a:avLst/>
          </a:prstGeom>
        </p:spPr>
      </p:pic>
      <p:pic>
        <p:nvPicPr>
          <p:cNvPr id="14" name="Elementos multimedia en línea 13" title="Hotel NYX Cancún">
            <a:hlinkClick r:id="" action="ppaction://media"/>
            <a:extLst>
              <a:ext uri="{FF2B5EF4-FFF2-40B4-BE49-F238E27FC236}">
                <a16:creationId xmlns:a16="http://schemas.microsoft.com/office/drawing/2014/main" id="{70F599B7-089A-1119-DD32-8F6892515397}"/>
              </a:ext>
            </a:extLst>
          </p:cNvPr>
          <p:cNvPicPr>
            <a:picLocks noRot="1" noChangeAspect="1"/>
          </p:cNvPicPr>
          <p:nvPr>
            <a:videoFile r:link="rId2"/>
          </p:nvPr>
        </p:nvPicPr>
        <p:blipFill>
          <a:blip r:embed="rId26"/>
          <a:stretch>
            <a:fillRect/>
          </a:stretch>
        </p:blipFill>
        <p:spPr>
          <a:xfrm>
            <a:off x="345141" y="4195901"/>
            <a:ext cx="4462490" cy="2366264"/>
          </a:xfrm>
          <a:prstGeom prst="rect">
            <a:avLst/>
          </a:prstGeom>
          <a:ln>
            <a:solidFill>
              <a:srgbClr val="FFC000"/>
            </a:solidFill>
          </a:ln>
        </p:spPr>
      </p:pic>
      <p:pic>
        <p:nvPicPr>
          <p:cNvPr id="12" name="Audio 11">
            <a:hlinkClick r:id="" action="ppaction://media"/>
            <a:extLst>
              <a:ext uri="{FF2B5EF4-FFF2-40B4-BE49-F238E27FC236}">
                <a16:creationId xmlns:a16="http://schemas.microsoft.com/office/drawing/2014/main" id="{FA1F4BA6-684D-CA4E-B38C-17634CB8E602}"/>
              </a:ext>
            </a:extLst>
          </p:cNvPr>
          <p:cNvPicPr>
            <a:picLocks noChangeAspect="1"/>
          </p:cNvPicPr>
          <p:nvPr>
            <a:audioFile r:link="rId4"/>
            <p:extLst>
              <p:ext uri="{DAA4B4D4-6D71-4841-9C94-3DE7FCFB9230}">
                <p14:media xmlns:p14="http://schemas.microsoft.com/office/powerpoint/2010/main" r:embed="rId3"/>
              </p:ext>
            </p:extLst>
          </p:nvPr>
        </p:nvPicPr>
        <p:blipFill>
          <a:blip r:embed="rId27"/>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258870590"/>
      </p:ext>
    </p:extLst>
  </p:cSld>
  <p:clrMapOvr>
    <a:masterClrMapping/>
  </p:clrMapOvr>
  <p:transition spd="slow" advTm="6305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 presetClass="mediacall" presetSubtype="0" fill="hold" nodeType="withEffect">
                                  <p:stCondLst>
                                    <p:cond delay="0"/>
                                  </p:stCondLst>
                                  <p:childTnLst>
                                    <p:cmd type="call" cmd="playFrom(0.0)">
                                      <p:cBhvr>
                                        <p:cTn id="8"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2"/>
                </p:tgtEl>
              </p:cMediaNode>
            </p:audio>
            <p:video>
              <p:cMediaNode vol="80000">
                <p:cTn id="10" fill="hold" display="0">
                  <p:stCondLst>
                    <p:cond delay="indefinite"/>
                  </p:stCondLst>
                </p:cTn>
                <p:tgtEl>
                  <p:spTgt spid="14"/>
                </p:tgtEl>
              </p:cMediaNode>
            </p:video>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4"/>
                                        </p:tgtEl>
                                      </p:cBhvr>
                                    </p:cmd>
                                  </p:childTnLst>
                                </p:cTn>
                              </p:par>
                            </p:childTnLst>
                          </p:cTn>
                        </p:par>
                      </p:childTnLst>
                    </p:cTn>
                  </p:par>
                </p:childTnLst>
              </p:cTn>
              <p:nextCondLst>
                <p:cond evt="onClick" delay="0">
                  <p:tgtEl>
                    <p:spTgt spid="14"/>
                  </p:tgtEl>
                </p:cond>
              </p:nextCondLst>
            </p:seq>
          </p:childTnLst>
        </p:cTn>
      </p:par>
    </p:tnLst>
  </p:timing>
  <p:extLst>
    <p:ext uri="{E180D4A7-C9FB-4DFB-919C-405C955672EB}">
      <p14:showEvtLst xmlns:p14="http://schemas.microsoft.com/office/powerpoint/2010/main">
        <p14:playEvt time="61275" objId="14"/>
        <p14:pauseEvt time="62200" objId="14"/>
        <p14:stopEvt time="62200" objId="1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367AD3F-313B-0924-F7BC-7F45C0CAECC5}"/>
              </a:ext>
            </a:extLst>
          </p:cNvPr>
          <p:cNvSpPr>
            <a:spLocks noGrp="1"/>
          </p:cNvSpPr>
          <p:nvPr>
            <p:ph type="title"/>
          </p:nvPr>
        </p:nvSpPr>
        <p:spPr>
          <a:xfrm>
            <a:off x="838200" y="190313"/>
            <a:ext cx="10515600" cy="1325563"/>
          </a:xfrm>
          <a:solidFill>
            <a:srgbClr val="FFC000"/>
          </a:solidFill>
          <a:ln>
            <a:solidFill>
              <a:srgbClr val="00B050"/>
            </a:solidFill>
          </a:ln>
        </p:spPr>
        <p:txBody>
          <a:bodyPr>
            <a:normAutofit/>
          </a:bodyPr>
          <a:lstStyle/>
          <a:p>
            <a:pPr algn="ctr"/>
            <a:r>
              <a:rPr lang="es-AR" sz="3600" u="sng" dirty="0">
                <a:solidFill>
                  <a:srgbClr val="0070C0"/>
                </a:solidFill>
                <a:latin typeface="Bell MT" panose="02020503060305020303" pitchFamily="18" charset="0"/>
              </a:rPr>
              <a:t>RESPUESTAS A PREGUNTAS FRECUENTES SOBRE PAQUETES A CANCÚN</a:t>
            </a:r>
            <a:endParaRPr lang="es-ES" sz="3600" u="sng" dirty="0">
              <a:solidFill>
                <a:srgbClr val="0070C0"/>
              </a:solidFill>
              <a:latin typeface="Bell MT" panose="02020503060305020303" pitchFamily="18" charset="0"/>
            </a:endParaRPr>
          </a:p>
        </p:txBody>
      </p:sp>
      <p:sp>
        <p:nvSpPr>
          <p:cNvPr id="9" name="Marcador de contenido 8">
            <a:extLst>
              <a:ext uri="{FF2B5EF4-FFF2-40B4-BE49-F238E27FC236}">
                <a16:creationId xmlns:a16="http://schemas.microsoft.com/office/drawing/2014/main" id="{8EFDD079-B9A0-633F-B127-DB4ABD5954BD}"/>
              </a:ext>
            </a:extLst>
          </p:cNvPr>
          <p:cNvSpPr>
            <a:spLocks noGrp="1"/>
          </p:cNvSpPr>
          <p:nvPr>
            <p:ph idx="1"/>
          </p:nvPr>
        </p:nvSpPr>
        <p:spPr>
          <a:xfrm>
            <a:off x="838200" y="1677240"/>
            <a:ext cx="10515600" cy="4844583"/>
          </a:xfrm>
        </p:spPr>
        <p:txBody>
          <a:bodyPr>
            <a:normAutofit fontScale="85000" lnSpcReduction="20000"/>
          </a:bodyPr>
          <a:lstStyle/>
          <a:p>
            <a:pPr marL="514350" indent="-514350">
              <a:buFont typeface="+mj-lt"/>
              <a:buAutoNum type="arabicPeriod"/>
            </a:pPr>
            <a:r>
              <a:rPr lang="es-AR" sz="2000" dirty="0"/>
              <a:t>Un paquete a Cancún incluye vuelo + hotel, también podrás encontrar paquetes que incluyan asistencia, traslado desde el aeropuerto y actividades.</a:t>
            </a:r>
          </a:p>
          <a:p>
            <a:pPr marL="514350" indent="-514350">
              <a:buFont typeface="+mj-lt"/>
              <a:buAutoNum type="arabicPeriod"/>
            </a:pPr>
            <a:r>
              <a:rPr lang="es-ES" sz="2000" dirty="0"/>
              <a:t>Las principales ventajas de comprar un paquete a Cancún son obtener un descuento significativo en tu viaje al combinar vuelo + hotel, incluir otros productos como asistencia de viaje, traslados desde el aeropuerto, actividades y alquiler de autos y la posibilidad de viajar con todo resuelto. </a:t>
            </a:r>
          </a:p>
          <a:p>
            <a:pPr marL="514350" indent="-514350">
              <a:buFont typeface="+mj-lt"/>
              <a:buAutoNum type="arabicPeriod"/>
            </a:pPr>
            <a:r>
              <a:rPr lang="es-ES" sz="2000" dirty="0"/>
              <a:t>El número ideal de noches para disfrutar tu viaje a Cancún es de más de 9 noches. Sin embargo, también encontrarás ofertas en paquetes turísticos que se adapten mejor a tu itinerario.</a:t>
            </a:r>
          </a:p>
          <a:p>
            <a:pPr marL="514350" indent="-514350">
              <a:buFont typeface="+mj-lt"/>
              <a:buAutoNum type="arabicPeriod"/>
            </a:pPr>
            <a:r>
              <a:rPr lang="es-ES" sz="2000" dirty="0"/>
              <a:t>En </a:t>
            </a:r>
            <a:r>
              <a:rPr lang="es-ES" sz="2000" dirty="0">
                <a:solidFill>
                  <a:srgbClr val="002060"/>
                </a:solidFill>
              </a:rPr>
              <a:t>Despegar</a:t>
            </a:r>
            <a:r>
              <a:rPr lang="es-ES" sz="2000" dirty="0"/>
              <a:t> hay descuentos de hasta $90.999 en paquetes turísticos a Cancún.</a:t>
            </a:r>
          </a:p>
          <a:p>
            <a:pPr marL="514350" indent="-514350">
              <a:buFont typeface="+mj-lt"/>
              <a:buAutoNum type="arabicPeriod"/>
            </a:pPr>
            <a:r>
              <a:rPr lang="es-ES" sz="2000" dirty="0"/>
              <a:t>Con la compra de tu paquete a Cancún podés sumar hasta 9.977 puntos para luego canjearlos en vuelos, alojamientos, alquiler de autos y más.</a:t>
            </a:r>
          </a:p>
          <a:p>
            <a:pPr marL="514350" indent="-514350">
              <a:buFont typeface="+mj-lt"/>
              <a:buAutoNum type="arabicPeriod"/>
            </a:pPr>
            <a:r>
              <a:rPr lang="es-ES" sz="2000" dirty="0"/>
              <a:t>En </a:t>
            </a:r>
            <a:r>
              <a:rPr lang="es-ES" sz="2000" dirty="0">
                <a:solidFill>
                  <a:srgbClr val="002060"/>
                </a:solidFill>
              </a:rPr>
              <a:t>Despegar</a:t>
            </a:r>
            <a:r>
              <a:rPr lang="es-ES" sz="2000" dirty="0"/>
              <a:t> podés encontrar los mejores hoteles en Cancún. Utiliza los filtros de servicios, tipo de alojamiento, precio y cantidad de estrellas para encontrar el hotel que mejor se adapte a tu viaje.</a:t>
            </a:r>
          </a:p>
          <a:p>
            <a:pPr marL="514350" indent="-514350">
              <a:buFont typeface="+mj-lt"/>
              <a:buAutoNum type="arabicPeriod"/>
            </a:pPr>
            <a:endParaRPr lang="es-ES" sz="2400" dirty="0"/>
          </a:p>
        </p:txBody>
      </p:sp>
      <p:pic>
        <p:nvPicPr>
          <p:cNvPr id="2" name="Audio 1">
            <a:hlinkClick r:id="" action="ppaction://media"/>
            <a:extLst>
              <a:ext uri="{FF2B5EF4-FFF2-40B4-BE49-F238E27FC236}">
                <a16:creationId xmlns:a16="http://schemas.microsoft.com/office/drawing/2014/main" id="{69EBD636-A474-3378-DAE5-1A889B66F15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69848967"/>
      </p:ext>
    </p:extLst>
  </p:cSld>
  <p:clrMapOvr>
    <a:masterClrMapping/>
  </p:clrMapOvr>
  <p:transition spd="slow" advTm="6235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42" presetClass="entr" presetSubtype="0" fill="hold" nodeType="after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250"/>
                                        <p:tgtEl>
                                          <p:spTgt spid="9">
                                            <p:txEl>
                                              <p:pRg st="0" end="0"/>
                                            </p:txEl>
                                          </p:spTgt>
                                        </p:tgtEl>
                                      </p:cBhvr>
                                    </p:animEffect>
                                    <p:anim calcmode="lin" valueType="num">
                                      <p:cBhvr>
                                        <p:cTn id="11" dur="2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2" dur="2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251"/>
                            </p:stCondLst>
                            <p:childTnLst>
                              <p:par>
                                <p:cTn id="14" presetID="42" presetClass="entr" presetSubtype="0" fill="hold" nodeType="after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250"/>
                                        <p:tgtEl>
                                          <p:spTgt spid="9">
                                            <p:txEl>
                                              <p:pRg st="1" end="1"/>
                                            </p:txEl>
                                          </p:spTgt>
                                        </p:tgtEl>
                                      </p:cBhvr>
                                    </p:animEffect>
                                    <p:anim calcmode="lin" valueType="num">
                                      <p:cBhvr>
                                        <p:cTn id="17" dur="2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8" dur="2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9" fill="hold">
                            <p:stCondLst>
                              <p:cond delay="501"/>
                            </p:stCondLst>
                            <p:childTnLst>
                              <p:par>
                                <p:cTn id="20" presetID="42" presetClass="entr" presetSubtype="0" fill="hold" nodeType="after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250"/>
                                        <p:tgtEl>
                                          <p:spTgt spid="9">
                                            <p:txEl>
                                              <p:pRg st="2" end="2"/>
                                            </p:txEl>
                                          </p:spTgt>
                                        </p:tgtEl>
                                      </p:cBhvr>
                                    </p:animEffect>
                                    <p:anim calcmode="lin" valueType="num">
                                      <p:cBhvr>
                                        <p:cTn id="23" dur="25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4" dur="25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5" fill="hold">
                            <p:stCondLst>
                              <p:cond delay="751"/>
                            </p:stCondLst>
                            <p:childTnLst>
                              <p:par>
                                <p:cTn id="26" presetID="42" presetClass="entr" presetSubtype="0" fill="hold" nodeType="after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250"/>
                                        <p:tgtEl>
                                          <p:spTgt spid="9">
                                            <p:txEl>
                                              <p:pRg st="3" end="3"/>
                                            </p:txEl>
                                          </p:spTgt>
                                        </p:tgtEl>
                                      </p:cBhvr>
                                    </p:animEffect>
                                    <p:anim calcmode="lin" valueType="num">
                                      <p:cBhvr>
                                        <p:cTn id="29" dur="2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2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1"/>
                            </p:stCondLst>
                            <p:childTnLst>
                              <p:par>
                                <p:cTn id="32" presetID="42" presetClass="entr" presetSubtype="0" fill="hold" nodeType="after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fade">
                                      <p:cBhvr>
                                        <p:cTn id="34" dur="250"/>
                                        <p:tgtEl>
                                          <p:spTgt spid="9">
                                            <p:txEl>
                                              <p:pRg st="4" end="4"/>
                                            </p:txEl>
                                          </p:spTgt>
                                        </p:tgtEl>
                                      </p:cBhvr>
                                    </p:animEffect>
                                    <p:anim calcmode="lin" valueType="num">
                                      <p:cBhvr>
                                        <p:cTn id="35" dur="2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6" dur="2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par>
                          <p:cTn id="37" fill="hold">
                            <p:stCondLst>
                              <p:cond delay="1251"/>
                            </p:stCondLst>
                            <p:childTnLst>
                              <p:par>
                                <p:cTn id="38" presetID="42" presetClass="entr" presetSubtype="0" fill="hold" nodeType="after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fade">
                                      <p:cBhvr>
                                        <p:cTn id="40" dur="250"/>
                                        <p:tgtEl>
                                          <p:spTgt spid="9">
                                            <p:txEl>
                                              <p:pRg st="5" end="5"/>
                                            </p:txEl>
                                          </p:spTgt>
                                        </p:tgtEl>
                                      </p:cBhvr>
                                    </p:animEffect>
                                    <p:anim calcmode="lin" valueType="num">
                                      <p:cBhvr>
                                        <p:cTn id="41" dur="25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2" dur="25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7598F9B9-5B78-10B1-699A-D3661BBA0964}"/>
              </a:ext>
            </a:extLst>
          </p:cNvPr>
          <p:cNvSpPr>
            <a:spLocks noGrp="1"/>
          </p:cNvSpPr>
          <p:nvPr>
            <p:ph type="title"/>
          </p:nvPr>
        </p:nvSpPr>
        <p:spPr>
          <a:xfrm>
            <a:off x="322729" y="249237"/>
            <a:ext cx="11604812" cy="1325563"/>
          </a:xfrm>
          <a:solidFill>
            <a:schemeClr val="accent1">
              <a:lumMod val="50000"/>
            </a:schemeClr>
          </a:solidFill>
        </p:spPr>
        <p:txBody>
          <a:bodyPr/>
          <a:lstStyle/>
          <a:p>
            <a:r>
              <a:rPr lang="es-AR" b="1" u="sng" dirty="0">
                <a:solidFill>
                  <a:schemeClr val="bg1"/>
                </a:solidFill>
              </a:rPr>
              <a:t>HOTEL BRISA SUITES</a:t>
            </a:r>
            <a:endParaRPr lang="es-ES" b="1" u="sng" dirty="0">
              <a:solidFill>
                <a:schemeClr val="bg1"/>
              </a:solidFill>
            </a:endParaRPr>
          </a:p>
        </p:txBody>
      </p:sp>
      <p:sp>
        <p:nvSpPr>
          <p:cNvPr id="9" name="Marcador de texto 8">
            <a:extLst>
              <a:ext uri="{FF2B5EF4-FFF2-40B4-BE49-F238E27FC236}">
                <a16:creationId xmlns:a16="http://schemas.microsoft.com/office/drawing/2014/main" id="{FE083896-2F2E-04AB-5AD5-0F1A0FAF9FE4}"/>
              </a:ext>
            </a:extLst>
          </p:cNvPr>
          <p:cNvSpPr>
            <a:spLocks noGrp="1"/>
          </p:cNvSpPr>
          <p:nvPr>
            <p:ph type="body" idx="1"/>
          </p:nvPr>
        </p:nvSpPr>
        <p:spPr>
          <a:xfrm>
            <a:off x="322730" y="1681163"/>
            <a:ext cx="5671670" cy="825406"/>
          </a:xfrm>
          <a:solidFill>
            <a:srgbClr val="00B050"/>
          </a:solidFill>
        </p:spPr>
        <p:txBody>
          <a:bodyPr anchor="ctr">
            <a:normAutofit fontScale="92500" lnSpcReduction="10000"/>
          </a:bodyPr>
          <a:lstStyle/>
          <a:p>
            <a:pPr algn="ctr"/>
            <a:r>
              <a:rPr lang="es-AR" dirty="0">
                <a:solidFill>
                  <a:srgbClr val="7030A0"/>
                </a:solidFill>
                <a:latin typeface="Arial" panose="020B0604020202020204" pitchFamily="34" charset="0"/>
                <a:cs typeface="Arial" panose="020B0604020202020204" pitchFamily="34" charset="0"/>
              </a:rPr>
              <a:t>11 días / 9 noches</a:t>
            </a:r>
            <a:endParaRPr lang="es-ES" dirty="0">
              <a:solidFill>
                <a:srgbClr val="7030A0"/>
              </a:solidFill>
              <a:latin typeface="Arial" panose="020B0604020202020204" pitchFamily="34" charset="0"/>
              <a:cs typeface="Arial" panose="020B0604020202020204" pitchFamily="34" charset="0"/>
            </a:endParaRPr>
          </a:p>
        </p:txBody>
      </p:sp>
      <p:graphicFrame>
        <p:nvGraphicFramePr>
          <p:cNvPr id="7" name="Marcador de contenido 6">
            <a:hlinkClick r:id="" action="ppaction://ole?verb=0"/>
            <a:extLst>
              <a:ext uri="{FF2B5EF4-FFF2-40B4-BE49-F238E27FC236}">
                <a16:creationId xmlns:a16="http://schemas.microsoft.com/office/drawing/2014/main" id="{C57B1076-3422-65B6-FDFD-4DD4262C36C9}"/>
              </a:ext>
            </a:extLst>
          </p:cNvPr>
          <p:cNvGraphicFramePr>
            <a:graphicFrameLocks noGrp="1" noChangeAspect="1"/>
          </p:cNvGraphicFramePr>
          <p:nvPr>
            <p:ph sz="half" idx="2"/>
            <p:extLst>
              <p:ext uri="{D42A27DB-BD31-4B8C-83A1-F6EECF244321}">
                <p14:modId xmlns:p14="http://schemas.microsoft.com/office/powerpoint/2010/main" val="3398925136"/>
              </p:ext>
            </p:extLst>
          </p:nvPr>
        </p:nvGraphicFramePr>
        <p:xfrm>
          <a:off x="322263" y="2665413"/>
          <a:ext cx="5672137" cy="3190875"/>
        </p:xfrm>
        <a:graphic>
          <a:graphicData uri="http://schemas.openxmlformats.org/presentationml/2006/ole">
            <mc:AlternateContent xmlns:mc="http://schemas.openxmlformats.org/markup-compatibility/2006">
              <mc:Choice xmlns:v="urn:schemas-microsoft-com:vml" Requires="v">
                <p:oleObj name="Presentation" r:id="rId6" imgW="6096186" imgH="3429225" progId="PowerPoint.Show.12">
                  <p:embed/>
                </p:oleObj>
              </mc:Choice>
              <mc:Fallback>
                <p:oleObj name="Presentation" r:id="rId6" imgW="6096186" imgH="3429225" progId="PowerPoint.Show.12">
                  <p:embed/>
                  <p:pic>
                    <p:nvPicPr>
                      <p:cNvPr id="0" name=""/>
                      <p:cNvPicPr/>
                      <p:nvPr/>
                    </p:nvPicPr>
                    <p:blipFill>
                      <a:blip r:embed="rId7"/>
                      <a:stretch>
                        <a:fillRect/>
                      </a:stretch>
                    </p:blipFill>
                    <p:spPr>
                      <a:xfrm>
                        <a:off x="322263" y="2665413"/>
                        <a:ext cx="5672137" cy="3190875"/>
                      </a:xfrm>
                      <a:prstGeom prst="rect">
                        <a:avLst/>
                      </a:prstGeom>
                    </p:spPr>
                  </p:pic>
                </p:oleObj>
              </mc:Fallback>
            </mc:AlternateContent>
          </a:graphicData>
        </a:graphic>
      </p:graphicFrame>
      <p:sp>
        <p:nvSpPr>
          <p:cNvPr id="10" name="Marcador de texto 9">
            <a:extLst>
              <a:ext uri="{FF2B5EF4-FFF2-40B4-BE49-F238E27FC236}">
                <a16:creationId xmlns:a16="http://schemas.microsoft.com/office/drawing/2014/main" id="{6AF52517-4046-C5C8-91F7-D3D7CEA7AF9C}"/>
              </a:ext>
            </a:extLst>
          </p:cNvPr>
          <p:cNvSpPr>
            <a:spLocks noGrp="1"/>
          </p:cNvSpPr>
          <p:nvPr>
            <p:ph type="body" sz="quarter" idx="3"/>
          </p:nvPr>
        </p:nvSpPr>
        <p:spPr>
          <a:xfrm>
            <a:off x="6172199" y="1681163"/>
            <a:ext cx="5755341" cy="823912"/>
          </a:xfrm>
          <a:solidFill>
            <a:srgbClr val="00B050"/>
          </a:solidFill>
        </p:spPr>
        <p:txBody>
          <a:bodyPr anchor="ctr">
            <a:normAutofit fontScale="92500" lnSpcReduction="10000"/>
          </a:bodyPr>
          <a:lstStyle/>
          <a:p>
            <a:pPr algn="ctr"/>
            <a:r>
              <a:rPr lang="es-AR" dirty="0">
                <a:solidFill>
                  <a:srgbClr val="7030A0"/>
                </a:solidFill>
                <a:latin typeface="Arial" panose="020B0604020202020204" pitchFamily="34" charset="0"/>
                <a:cs typeface="Arial" panose="020B0604020202020204" pitchFamily="34" charset="0"/>
              </a:rPr>
              <a:t>$ 369.631</a:t>
            </a:r>
          </a:p>
          <a:p>
            <a:pPr algn="ctr"/>
            <a:r>
              <a:rPr lang="es-AR" dirty="0">
                <a:solidFill>
                  <a:srgbClr val="7030A0"/>
                </a:solidFill>
                <a:latin typeface="Arial" panose="020B0604020202020204" pitchFamily="34" charset="0"/>
                <a:cs typeface="Arial" panose="020B0604020202020204" pitchFamily="34" charset="0"/>
              </a:rPr>
              <a:t>Incluye impuesto pais y percepciones</a:t>
            </a:r>
            <a:endParaRPr lang="es-ES" dirty="0">
              <a:solidFill>
                <a:srgbClr val="7030A0"/>
              </a:solidFill>
              <a:latin typeface="Arial" panose="020B0604020202020204" pitchFamily="34" charset="0"/>
              <a:cs typeface="Arial" panose="020B0604020202020204" pitchFamily="34" charset="0"/>
            </a:endParaRPr>
          </a:p>
        </p:txBody>
      </p:sp>
      <p:sp>
        <p:nvSpPr>
          <p:cNvPr id="11" name="Marcador de contenido 10">
            <a:extLst>
              <a:ext uri="{FF2B5EF4-FFF2-40B4-BE49-F238E27FC236}">
                <a16:creationId xmlns:a16="http://schemas.microsoft.com/office/drawing/2014/main" id="{45CA9CA7-575A-9B39-FF06-B09BAF787AF8}"/>
              </a:ext>
            </a:extLst>
          </p:cNvPr>
          <p:cNvSpPr>
            <a:spLocks noGrp="1"/>
          </p:cNvSpPr>
          <p:nvPr>
            <p:ph sz="quarter" idx="4"/>
          </p:nvPr>
        </p:nvSpPr>
        <p:spPr/>
        <p:txBody>
          <a:bodyPr/>
          <a:lstStyle/>
          <a:p>
            <a:r>
              <a:rPr lang="es-AR" dirty="0">
                <a:latin typeface="Calibri Light" panose="020F0302020204030204" pitchFamily="34" charset="0"/>
                <a:ea typeface="Calibri Light" panose="020F0302020204030204" pitchFamily="34" charset="0"/>
                <a:cs typeface="Calibri Light" panose="020F0302020204030204" pitchFamily="34" charset="0"/>
              </a:rPr>
              <a:t>DESDE </a:t>
            </a:r>
            <a:r>
              <a:rPr lang="es-AR" b="1" dirty="0">
                <a:latin typeface="Calibri Light" panose="020F0302020204030204" pitchFamily="34" charset="0"/>
                <a:ea typeface="Calibri Light" panose="020F0302020204030204" pitchFamily="34" charset="0"/>
                <a:cs typeface="Calibri Light" panose="020F0302020204030204" pitchFamily="34" charset="0"/>
              </a:rPr>
              <a:t>MIE 23 Ago </a:t>
            </a:r>
            <a:r>
              <a:rPr lang="es-AR" dirty="0">
                <a:latin typeface="Calibri Light" panose="020F0302020204030204" pitchFamily="34" charset="0"/>
                <a:ea typeface="Calibri Light" panose="020F0302020204030204" pitchFamily="34" charset="0"/>
                <a:cs typeface="Calibri Light" panose="020F0302020204030204" pitchFamily="34" charset="0"/>
              </a:rPr>
              <a:t>hasta</a:t>
            </a:r>
            <a:r>
              <a:rPr lang="es-AR" b="1" dirty="0">
                <a:latin typeface="Calibri Light" panose="020F0302020204030204" pitchFamily="34" charset="0"/>
                <a:ea typeface="Calibri Light" panose="020F0302020204030204" pitchFamily="34" charset="0"/>
                <a:cs typeface="Calibri Light" panose="020F0302020204030204" pitchFamily="34" charset="0"/>
              </a:rPr>
              <a:t> sáb 02 sep </a:t>
            </a:r>
          </a:p>
          <a:p>
            <a:r>
              <a:rPr lang="es-AR" b="1" dirty="0">
                <a:latin typeface="Calibri Light" panose="020F0302020204030204" pitchFamily="34" charset="0"/>
                <a:ea typeface="Calibri Light" panose="020F0302020204030204" pitchFamily="34" charset="0"/>
                <a:cs typeface="Calibri Light" panose="020F0302020204030204" pitchFamily="34" charset="0"/>
              </a:rPr>
              <a:t>Vuelo con escalas bue </a:t>
            </a:r>
            <a:r>
              <a:rPr lang="es-AR" b="1" dirty="0">
                <a:latin typeface="Calibri" panose="020F0502020204030204" pitchFamily="34" charset="0"/>
                <a:ea typeface="Calibri" panose="020F0502020204030204" pitchFamily="34" charset="0"/>
                <a:cs typeface="Calibri" panose="020F0502020204030204" pitchFamily="34" charset="0"/>
              </a:rPr>
              <a:t>↔ </a:t>
            </a:r>
            <a:r>
              <a:rPr lang="es-AR" b="1" dirty="0">
                <a:latin typeface="Calibri Light" panose="020F0302020204030204" pitchFamily="34" charset="0"/>
                <a:ea typeface="Calibri Light" panose="020F0302020204030204" pitchFamily="34" charset="0"/>
                <a:cs typeface="Calibri Light" panose="020F0302020204030204" pitchFamily="34" charset="0"/>
              </a:rPr>
              <a:t>Mcz</a:t>
            </a:r>
          </a:p>
          <a:p>
            <a:r>
              <a:rPr lang="es-AR" b="1" dirty="0">
                <a:latin typeface="Calibri Light" panose="020F0302020204030204" pitchFamily="34" charset="0"/>
                <a:ea typeface="Calibri Light" panose="020F0302020204030204" pitchFamily="34" charset="0"/>
                <a:cs typeface="Calibri Light" panose="020F0302020204030204" pitchFamily="34" charset="0"/>
              </a:rPr>
              <a:t>Hotel brisa suites 	</a:t>
            </a:r>
            <a:endParaRPr lang="es-ES"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Imagen 3">
            <a:extLst>
              <a:ext uri="{FF2B5EF4-FFF2-40B4-BE49-F238E27FC236}">
                <a16:creationId xmlns:a16="http://schemas.microsoft.com/office/drawing/2014/main" id="{A030E28B-D0F6-D0CB-B094-99B1E82B1F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4946" y="3595281"/>
            <a:ext cx="932423" cy="189868"/>
          </a:xfrm>
          <a:prstGeom prst="rect">
            <a:avLst/>
          </a:prstGeom>
        </p:spPr>
      </p:pic>
      <p:pic>
        <p:nvPicPr>
          <p:cNvPr id="5" name="Elementos multimedia en línea 4" title="Hotel Brisa Suites Maceió.">
            <a:hlinkClick r:id="" action="ppaction://media"/>
            <a:extLst>
              <a:ext uri="{FF2B5EF4-FFF2-40B4-BE49-F238E27FC236}">
                <a16:creationId xmlns:a16="http://schemas.microsoft.com/office/drawing/2014/main" id="{50982F54-43DF-BFD7-0466-E9C5657CD207}"/>
              </a:ext>
            </a:extLst>
          </p:cNvPr>
          <p:cNvPicPr>
            <a:picLocks noRot="1" noChangeAspect="1"/>
          </p:cNvPicPr>
          <p:nvPr>
            <a:videoFile r:link="rId2"/>
          </p:nvPr>
        </p:nvPicPr>
        <p:blipFill>
          <a:blip r:embed="rId9"/>
          <a:stretch>
            <a:fillRect/>
          </a:stretch>
        </p:blipFill>
        <p:spPr>
          <a:xfrm>
            <a:off x="6336114" y="3910312"/>
            <a:ext cx="3621434" cy="2000227"/>
          </a:xfrm>
          <a:prstGeom prst="rect">
            <a:avLst/>
          </a:prstGeom>
        </p:spPr>
      </p:pic>
      <p:sp>
        <p:nvSpPr>
          <p:cNvPr id="6" name="CuadroTexto 5">
            <a:extLst>
              <a:ext uri="{FF2B5EF4-FFF2-40B4-BE49-F238E27FC236}">
                <a16:creationId xmlns:a16="http://schemas.microsoft.com/office/drawing/2014/main" id="{A82EDF14-41ED-FFC7-BA45-5162DB3B961D}"/>
              </a:ext>
            </a:extLst>
          </p:cNvPr>
          <p:cNvSpPr txBox="1"/>
          <p:nvPr/>
        </p:nvSpPr>
        <p:spPr>
          <a:xfrm>
            <a:off x="322729" y="6185366"/>
            <a:ext cx="11604812" cy="369332"/>
          </a:xfrm>
          <a:prstGeom prst="rect">
            <a:avLst/>
          </a:prstGeom>
          <a:solidFill>
            <a:schemeClr val="accent4">
              <a:lumMod val="60000"/>
              <a:lumOff val="40000"/>
            </a:schemeClr>
          </a:solidFill>
        </p:spPr>
        <p:txBody>
          <a:bodyPr wrap="square" rtlCol="0">
            <a:spAutoFit/>
          </a:bodyPr>
          <a:lstStyle/>
          <a:p>
            <a:endParaRPr lang="es-ES" dirty="0"/>
          </a:p>
        </p:txBody>
      </p:sp>
      <p:pic>
        <p:nvPicPr>
          <p:cNvPr id="12" name="Imagen 11">
            <a:extLst>
              <a:ext uri="{FF2B5EF4-FFF2-40B4-BE49-F238E27FC236}">
                <a16:creationId xmlns:a16="http://schemas.microsoft.com/office/drawing/2014/main" id="{A5FB275F-0851-F020-9DA6-B5C69A1B7B5E}"/>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flipH="1">
            <a:off x="5600048" y="6194795"/>
            <a:ext cx="275223" cy="304367"/>
          </a:xfrm>
          <a:prstGeom prst="rect">
            <a:avLst/>
          </a:prstGeom>
        </p:spPr>
      </p:pic>
      <p:pic>
        <p:nvPicPr>
          <p:cNvPr id="13" name="Imagen 12">
            <a:extLst>
              <a:ext uri="{FF2B5EF4-FFF2-40B4-BE49-F238E27FC236}">
                <a16:creationId xmlns:a16="http://schemas.microsoft.com/office/drawing/2014/main" id="{D61EA771-2A92-5351-0560-106A4D6937B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036907" y="6185366"/>
            <a:ext cx="366070" cy="366070"/>
          </a:xfrm>
          <a:prstGeom prst="rect">
            <a:avLst/>
          </a:prstGeom>
        </p:spPr>
      </p:pic>
      <p:pic>
        <p:nvPicPr>
          <p:cNvPr id="14" name="Imagen 13">
            <a:extLst>
              <a:ext uri="{FF2B5EF4-FFF2-40B4-BE49-F238E27FC236}">
                <a16:creationId xmlns:a16="http://schemas.microsoft.com/office/drawing/2014/main" id="{FD37909E-9D0C-FDF8-8601-87A0E3B8D20A}"/>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564613" y="6231319"/>
            <a:ext cx="366070" cy="274164"/>
          </a:xfrm>
          <a:prstGeom prst="rect">
            <a:avLst/>
          </a:prstGeom>
        </p:spPr>
      </p:pic>
      <p:pic>
        <p:nvPicPr>
          <p:cNvPr id="15" name="Imagen 14">
            <a:extLst>
              <a:ext uri="{FF2B5EF4-FFF2-40B4-BE49-F238E27FC236}">
                <a16:creationId xmlns:a16="http://schemas.microsoft.com/office/drawing/2014/main" id="{CBE610F9-1300-2E27-FC5C-9B83EECBEB78}"/>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0111002" y="3529578"/>
            <a:ext cx="203528" cy="290755"/>
          </a:xfrm>
          <a:prstGeom prst="rect">
            <a:avLst/>
          </a:prstGeom>
        </p:spPr>
      </p:pic>
      <p:pic>
        <p:nvPicPr>
          <p:cNvPr id="2" name="Audio 1">
            <a:hlinkClick r:id="" action="ppaction://media"/>
            <a:extLst>
              <a:ext uri="{FF2B5EF4-FFF2-40B4-BE49-F238E27FC236}">
                <a16:creationId xmlns:a16="http://schemas.microsoft.com/office/drawing/2014/main" id="{19940169-589B-BDDC-4A76-B2F8A30D7375}"/>
              </a:ext>
            </a:extLst>
          </p:cNvPr>
          <p:cNvPicPr>
            <a:picLocks noChangeAspect="1"/>
          </p:cNvPicPr>
          <p:nvPr>
            <a:audioFile r:link="rId4"/>
            <p:extLst>
              <p:ext uri="{DAA4B4D4-6D71-4841-9C94-3DE7FCFB9230}">
                <p14:media xmlns:p14="http://schemas.microsoft.com/office/powerpoint/2010/main" r:embed="rId3"/>
              </p:ext>
            </p:extLst>
          </p:nvPr>
        </p:nvPicPr>
        <p:blipFill>
          <a:blip r:embed="rId18"/>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735005553"/>
      </p:ext>
    </p:extLst>
  </p:cSld>
  <p:clrMapOvr>
    <a:masterClrMapping/>
  </p:clrMapOvr>
  <p:transition spd="slow" advTm="6189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mediacall" presetSubtype="0" fill="hold" nodeType="withEffect">
                                  <p:stCondLst>
                                    <p:cond delay="0"/>
                                  </p:stCondLst>
                                  <p:childTnLst>
                                    <p:cmd type="call" cmd="playFrom(0.0)">
                                      <p:cBhvr>
                                        <p:cTn id="8"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2"/>
                </p:tgtEl>
              </p:cMediaNode>
            </p:audio>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3311" objId="5"/>
        <p14:pauseEvt time="61052" objId="5"/>
        <p14:stopEvt time="61052" objId="5"/>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3E018-A0C0-FB77-4D54-A996F38A8AF7}"/>
              </a:ext>
            </a:extLst>
          </p:cNvPr>
          <p:cNvSpPr>
            <a:spLocks noGrp="1"/>
          </p:cNvSpPr>
          <p:nvPr>
            <p:ph type="title"/>
          </p:nvPr>
        </p:nvSpPr>
        <p:spPr>
          <a:xfrm>
            <a:off x="272022" y="272863"/>
            <a:ext cx="11647956" cy="1408300"/>
          </a:xfrm>
          <a:solidFill>
            <a:schemeClr val="accent1">
              <a:lumMod val="50000"/>
            </a:schemeClr>
          </a:solidFill>
        </p:spPr>
        <p:txBody>
          <a:bodyPr/>
          <a:lstStyle/>
          <a:p>
            <a:r>
              <a:rPr lang="es-AR" b="1" u="sng" dirty="0">
                <a:solidFill>
                  <a:schemeClr val="bg1"/>
                </a:solidFill>
              </a:rPr>
              <a:t>Hotel ponta verde maceió</a:t>
            </a:r>
            <a:endParaRPr lang="es-ES" b="1" u="sng" dirty="0">
              <a:solidFill>
                <a:schemeClr val="bg1"/>
              </a:solidFill>
            </a:endParaRPr>
          </a:p>
        </p:txBody>
      </p:sp>
      <p:sp>
        <p:nvSpPr>
          <p:cNvPr id="3" name="Marcador de texto 2">
            <a:extLst>
              <a:ext uri="{FF2B5EF4-FFF2-40B4-BE49-F238E27FC236}">
                <a16:creationId xmlns:a16="http://schemas.microsoft.com/office/drawing/2014/main" id="{B7131937-0267-CC23-1876-AEB2DEDAFC83}"/>
              </a:ext>
            </a:extLst>
          </p:cNvPr>
          <p:cNvSpPr>
            <a:spLocks noGrp="1"/>
          </p:cNvSpPr>
          <p:nvPr>
            <p:ph type="body" idx="1"/>
          </p:nvPr>
        </p:nvSpPr>
        <p:spPr>
          <a:xfrm>
            <a:off x="272022" y="1813485"/>
            <a:ext cx="5722377" cy="835586"/>
          </a:xfrm>
          <a:solidFill>
            <a:srgbClr val="00B050"/>
          </a:solidFill>
        </p:spPr>
        <p:txBody>
          <a:bodyPr anchor="ctr">
            <a:normAutofit/>
          </a:bodyPr>
          <a:lstStyle/>
          <a:p>
            <a:pPr algn="ctr"/>
            <a:r>
              <a:rPr lang="es-AR" sz="1900" dirty="0">
                <a:solidFill>
                  <a:srgbClr val="7030A0"/>
                </a:solidFill>
                <a:latin typeface="Arial" panose="020B0604020202020204" pitchFamily="34" charset="0"/>
                <a:cs typeface="Arial" panose="020B0604020202020204" pitchFamily="34" charset="0"/>
              </a:rPr>
              <a:t>11 días / 10 noches</a:t>
            </a:r>
            <a:endParaRPr lang="es-ES" sz="1900" dirty="0">
              <a:solidFill>
                <a:srgbClr val="7030A0"/>
              </a:solidFill>
              <a:latin typeface="Arial" panose="020B0604020202020204" pitchFamily="34" charset="0"/>
              <a:cs typeface="Arial" panose="020B0604020202020204" pitchFamily="34" charset="0"/>
            </a:endParaRPr>
          </a:p>
        </p:txBody>
      </p:sp>
      <p:graphicFrame>
        <p:nvGraphicFramePr>
          <p:cNvPr id="8" name="Marcador de contenido 7">
            <a:hlinkClick r:id="" action="ppaction://ole?verb=0"/>
            <a:extLst>
              <a:ext uri="{FF2B5EF4-FFF2-40B4-BE49-F238E27FC236}">
                <a16:creationId xmlns:a16="http://schemas.microsoft.com/office/drawing/2014/main" id="{D58CF108-D2EB-F197-64EB-884427C96195}"/>
              </a:ext>
            </a:extLst>
          </p:cNvPr>
          <p:cNvGraphicFramePr>
            <a:graphicFrameLocks noGrp="1" noChangeAspect="1"/>
          </p:cNvGraphicFramePr>
          <p:nvPr>
            <p:ph sz="half" idx="2"/>
            <p:extLst>
              <p:ext uri="{D42A27DB-BD31-4B8C-83A1-F6EECF244321}">
                <p14:modId xmlns:p14="http://schemas.microsoft.com/office/powerpoint/2010/main" val="2931915466"/>
              </p:ext>
            </p:extLst>
          </p:nvPr>
        </p:nvGraphicFramePr>
        <p:xfrm>
          <a:off x="271463" y="2781300"/>
          <a:ext cx="5813425" cy="3270250"/>
        </p:xfrm>
        <a:graphic>
          <a:graphicData uri="http://schemas.openxmlformats.org/presentationml/2006/ole">
            <mc:AlternateContent xmlns:mc="http://schemas.openxmlformats.org/markup-compatibility/2006">
              <mc:Choice xmlns:v="urn:schemas-microsoft-com:vml" Requires="v">
                <p:oleObj name="Presentation" r:id="rId6" imgW="6096186" imgH="3429225" progId="PowerPoint.Show.12">
                  <p:embed/>
                </p:oleObj>
              </mc:Choice>
              <mc:Fallback>
                <p:oleObj name="Presentation" r:id="rId6" imgW="6096186" imgH="3429225" progId="PowerPoint.Show.12">
                  <p:embed/>
                  <p:pic>
                    <p:nvPicPr>
                      <p:cNvPr id="0" name=""/>
                      <p:cNvPicPr/>
                      <p:nvPr/>
                    </p:nvPicPr>
                    <p:blipFill>
                      <a:blip r:embed="rId7"/>
                      <a:stretch>
                        <a:fillRect/>
                      </a:stretch>
                    </p:blipFill>
                    <p:spPr>
                      <a:xfrm>
                        <a:off x="271463" y="2781300"/>
                        <a:ext cx="5813425" cy="3270250"/>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1D0F8EC9-88C9-488D-7080-821047850C75}"/>
              </a:ext>
            </a:extLst>
          </p:cNvPr>
          <p:cNvSpPr>
            <a:spLocks noGrp="1"/>
          </p:cNvSpPr>
          <p:nvPr>
            <p:ph type="body" sz="quarter" idx="3"/>
          </p:nvPr>
        </p:nvSpPr>
        <p:spPr>
          <a:xfrm>
            <a:off x="6172200" y="1813483"/>
            <a:ext cx="5747778" cy="835586"/>
          </a:xfrm>
          <a:solidFill>
            <a:srgbClr val="00B050"/>
          </a:solidFill>
        </p:spPr>
        <p:txBody>
          <a:bodyPr>
            <a:noAutofit/>
          </a:bodyPr>
          <a:lstStyle/>
          <a:p>
            <a:pPr algn="ctr"/>
            <a:r>
              <a:rPr lang="es-AR" sz="1900" dirty="0">
                <a:solidFill>
                  <a:srgbClr val="7030A0"/>
                </a:solidFill>
                <a:latin typeface="Arial" panose="020B0604020202020204" pitchFamily="34" charset="0"/>
                <a:cs typeface="Arial" panose="020B0604020202020204" pitchFamily="34" charset="0"/>
              </a:rPr>
              <a:t>$ 409.920</a:t>
            </a:r>
          </a:p>
          <a:p>
            <a:pPr algn="ctr"/>
            <a:r>
              <a:rPr lang="es-ES" sz="1900" dirty="0">
                <a:solidFill>
                  <a:srgbClr val="7030A0"/>
                </a:solidFill>
                <a:latin typeface="Arial" panose="020B0604020202020204" pitchFamily="34" charset="0"/>
                <a:cs typeface="Arial" panose="020B0604020202020204" pitchFamily="34" charset="0"/>
              </a:rPr>
              <a:t>Incluye impuesto pais y percepciones</a:t>
            </a:r>
          </a:p>
        </p:txBody>
      </p:sp>
      <p:sp>
        <p:nvSpPr>
          <p:cNvPr id="6" name="Marcador de contenido 5">
            <a:extLst>
              <a:ext uri="{FF2B5EF4-FFF2-40B4-BE49-F238E27FC236}">
                <a16:creationId xmlns:a16="http://schemas.microsoft.com/office/drawing/2014/main" id="{F701B375-A112-8594-DE05-CA0DC8CDC4A4}"/>
              </a:ext>
            </a:extLst>
          </p:cNvPr>
          <p:cNvSpPr>
            <a:spLocks noGrp="1"/>
          </p:cNvSpPr>
          <p:nvPr>
            <p:ph sz="quarter" idx="4"/>
          </p:nvPr>
        </p:nvSpPr>
        <p:spPr>
          <a:xfrm>
            <a:off x="6172199" y="2781389"/>
            <a:ext cx="5747777" cy="3271655"/>
          </a:xfrm>
        </p:spPr>
        <p:txBody>
          <a:bodyPr/>
          <a:lstStyle/>
          <a:p>
            <a:r>
              <a:rPr lang="es-AR" dirty="0">
                <a:latin typeface="Calibri Light" panose="020F0302020204030204" pitchFamily="34" charset="0"/>
                <a:ea typeface="Calibri Light" panose="020F0302020204030204" pitchFamily="34" charset="0"/>
                <a:cs typeface="Calibri Light" panose="020F0302020204030204" pitchFamily="34" charset="0"/>
              </a:rPr>
              <a:t>Desde </a:t>
            </a:r>
            <a:r>
              <a:rPr lang="es-AR" b="1" dirty="0">
                <a:latin typeface="Calibri Light" panose="020F0302020204030204" pitchFamily="34" charset="0"/>
                <a:ea typeface="Calibri Light" panose="020F0302020204030204" pitchFamily="34" charset="0"/>
                <a:cs typeface="Calibri Light" panose="020F0302020204030204" pitchFamily="34" charset="0"/>
              </a:rPr>
              <a:t>Sab 19 Ago </a:t>
            </a:r>
            <a:r>
              <a:rPr lang="es-AR" dirty="0">
                <a:latin typeface="Calibri Light" panose="020F0302020204030204" pitchFamily="34" charset="0"/>
                <a:ea typeface="Calibri Light" panose="020F0302020204030204" pitchFamily="34" charset="0"/>
                <a:cs typeface="Calibri Light" panose="020F0302020204030204" pitchFamily="34" charset="0"/>
              </a:rPr>
              <a:t>hasta </a:t>
            </a:r>
            <a:r>
              <a:rPr lang="es-AR" b="1" dirty="0">
                <a:latin typeface="Calibri Light" panose="020F0302020204030204" pitchFamily="34" charset="0"/>
                <a:ea typeface="Calibri Light" panose="020F0302020204030204" pitchFamily="34" charset="0"/>
                <a:cs typeface="Calibri Light" panose="020F0302020204030204" pitchFamily="34" charset="0"/>
              </a:rPr>
              <a:t>mar 29 de ago </a:t>
            </a:r>
          </a:p>
          <a:p>
            <a:r>
              <a:rPr lang="es-AR" b="1" dirty="0">
                <a:latin typeface="Calibri Light" panose="020F0302020204030204" pitchFamily="34" charset="0"/>
                <a:ea typeface="Calibri Light" panose="020F0302020204030204" pitchFamily="34" charset="0"/>
                <a:cs typeface="Calibri Light" panose="020F0302020204030204" pitchFamily="34" charset="0"/>
              </a:rPr>
              <a:t>Vuelo con escalas bue ↔ Mcz</a:t>
            </a:r>
          </a:p>
          <a:p>
            <a:r>
              <a:rPr lang="es-AR" dirty="0"/>
              <a:t> </a:t>
            </a:r>
            <a:r>
              <a:rPr lang="es-AR" b="1" dirty="0">
                <a:latin typeface="Calibri Light" panose="020F0302020204030204" pitchFamily="34" charset="0"/>
                <a:ea typeface="Calibri Light" panose="020F0302020204030204" pitchFamily="34" charset="0"/>
                <a:cs typeface="Calibri Light" panose="020F0302020204030204" pitchFamily="34" charset="0"/>
              </a:rPr>
              <a:t>hotel ponta verde maceió </a:t>
            </a:r>
          </a:p>
          <a:p>
            <a:pPr marL="0" indent="0">
              <a:buNone/>
            </a:pPr>
            <a:endParaRPr lang="es-ES" dirty="0"/>
          </a:p>
        </p:txBody>
      </p:sp>
      <p:sp>
        <p:nvSpPr>
          <p:cNvPr id="9" name="CuadroTexto 8">
            <a:extLst>
              <a:ext uri="{FF2B5EF4-FFF2-40B4-BE49-F238E27FC236}">
                <a16:creationId xmlns:a16="http://schemas.microsoft.com/office/drawing/2014/main" id="{659F1AB6-0D15-6E12-4E2D-DC07F2B8D641}"/>
              </a:ext>
            </a:extLst>
          </p:cNvPr>
          <p:cNvSpPr txBox="1"/>
          <p:nvPr/>
        </p:nvSpPr>
        <p:spPr>
          <a:xfrm>
            <a:off x="322729" y="6185366"/>
            <a:ext cx="11604812" cy="369332"/>
          </a:xfrm>
          <a:prstGeom prst="rect">
            <a:avLst/>
          </a:prstGeom>
          <a:solidFill>
            <a:schemeClr val="accent4">
              <a:lumMod val="60000"/>
              <a:lumOff val="40000"/>
            </a:schemeClr>
          </a:solidFill>
        </p:spPr>
        <p:txBody>
          <a:bodyPr wrap="square" rtlCol="0">
            <a:spAutoFit/>
          </a:bodyPr>
          <a:lstStyle/>
          <a:p>
            <a:endParaRPr lang="es-ES" dirty="0"/>
          </a:p>
        </p:txBody>
      </p:sp>
      <p:pic>
        <p:nvPicPr>
          <p:cNvPr id="10" name="Imagen 9">
            <a:extLst>
              <a:ext uri="{FF2B5EF4-FFF2-40B4-BE49-F238E27FC236}">
                <a16:creationId xmlns:a16="http://schemas.microsoft.com/office/drawing/2014/main" id="{BAE1B59D-2D36-05A0-66D7-217E10A739F2}"/>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5600048" y="6194795"/>
            <a:ext cx="275223" cy="304367"/>
          </a:xfrm>
          <a:prstGeom prst="rect">
            <a:avLst/>
          </a:prstGeom>
        </p:spPr>
      </p:pic>
      <p:pic>
        <p:nvPicPr>
          <p:cNvPr id="11" name="Imagen 10">
            <a:extLst>
              <a:ext uri="{FF2B5EF4-FFF2-40B4-BE49-F238E27FC236}">
                <a16:creationId xmlns:a16="http://schemas.microsoft.com/office/drawing/2014/main" id="{A0F25770-B0CD-43CA-EB2D-E8034F4DF597}"/>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036907" y="6185366"/>
            <a:ext cx="366070" cy="366070"/>
          </a:xfrm>
          <a:prstGeom prst="rect">
            <a:avLst/>
          </a:prstGeom>
        </p:spPr>
      </p:pic>
      <p:pic>
        <p:nvPicPr>
          <p:cNvPr id="12" name="Imagen 11">
            <a:extLst>
              <a:ext uri="{FF2B5EF4-FFF2-40B4-BE49-F238E27FC236}">
                <a16:creationId xmlns:a16="http://schemas.microsoft.com/office/drawing/2014/main" id="{7038E73D-B8B3-5537-9BDE-A16B5D9977EE}"/>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64613" y="6231319"/>
            <a:ext cx="366070" cy="274164"/>
          </a:xfrm>
          <a:prstGeom prst="rect">
            <a:avLst/>
          </a:prstGeom>
        </p:spPr>
      </p:pic>
      <p:pic>
        <p:nvPicPr>
          <p:cNvPr id="13" name="Imagen 12">
            <a:extLst>
              <a:ext uri="{FF2B5EF4-FFF2-40B4-BE49-F238E27FC236}">
                <a16:creationId xmlns:a16="http://schemas.microsoft.com/office/drawing/2014/main" id="{0ADE9ED1-0910-0F0E-2D5C-40DB9C88463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95019" y="3864418"/>
            <a:ext cx="932423" cy="189868"/>
          </a:xfrm>
          <a:prstGeom prst="rect">
            <a:avLst/>
          </a:prstGeom>
        </p:spPr>
      </p:pic>
      <p:pic>
        <p:nvPicPr>
          <p:cNvPr id="14" name="Imagen 13">
            <a:extLst>
              <a:ext uri="{FF2B5EF4-FFF2-40B4-BE49-F238E27FC236}">
                <a16:creationId xmlns:a16="http://schemas.microsoft.com/office/drawing/2014/main" id="{2FCAFD4F-F59B-12F6-BD76-F1D18E88DB92}"/>
              </a:ext>
            </a:extLst>
          </p:cNvPr>
          <p:cNvPicPr>
            <a:picLocks noChangeAspect="1"/>
          </p:cNvPicPr>
          <p:nvPr/>
        </p:nvPicPr>
        <p:blipFill>
          <a:blip r:embed="rId15" cstate="print">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784815" y="3813975"/>
            <a:ext cx="203528" cy="290755"/>
          </a:xfrm>
          <a:prstGeom prst="rect">
            <a:avLst/>
          </a:prstGeom>
        </p:spPr>
      </p:pic>
      <p:pic>
        <p:nvPicPr>
          <p:cNvPr id="15" name="Elementos multimedia en línea 14" title="Hotel Ponta Verde Maceió, Maceió">
            <a:hlinkClick r:id="" action="ppaction://media"/>
            <a:extLst>
              <a:ext uri="{FF2B5EF4-FFF2-40B4-BE49-F238E27FC236}">
                <a16:creationId xmlns:a16="http://schemas.microsoft.com/office/drawing/2014/main" id="{96B06E80-5C69-A814-5255-895F497B015F}"/>
              </a:ext>
            </a:extLst>
          </p:cNvPr>
          <p:cNvPicPr>
            <a:picLocks noRot="1" noChangeAspect="1"/>
          </p:cNvPicPr>
          <p:nvPr>
            <a:videoFile r:link="rId2"/>
          </p:nvPr>
        </p:nvPicPr>
        <p:blipFill>
          <a:blip r:embed="rId17"/>
          <a:stretch>
            <a:fillRect/>
          </a:stretch>
        </p:blipFill>
        <p:spPr>
          <a:xfrm>
            <a:off x="6355879" y="4149221"/>
            <a:ext cx="3347020" cy="1891066"/>
          </a:xfrm>
          <a:prstGeom prst="rect">
            <a:avLst/>
          </a:prstGeom>
        </p:spPr>
      </p:pic>
      <p:pic>
        <p:nvPicPr>
          <p:cNvPr id="4" name="Audio 3">
            <a:hlinkClick r:id="" action="ppaction://media"/>
            <a:extLst>
              <a:ext uri="{FF2B5EF4-FFF2-40B4-BE49-F238E27FC236}">
                <a16:creationId xmlns:a16="http://schemas.microsoft.com/office/drawing/2014/main" id="{AE8C31CD-74BA-1116-8AF4-4A1D77E69278}"/>
              </a:ext>
            </a:extLst>
          </p:cNvPr>
          <p:cNvPicPr>
            <a:picLocks noChangeAspect="1"/>
          </p:cNvPicPr>
          <p:nvPr>
            <a:audioFile r:link="rId4"/>
            <p:extLst>
              <p:ext uri="{DAA4B4D4-6D71-4841-9C94-3DE7FCFB9230}">
                <p14:media xmlns:p14="http://schemas.microsoft.com/office/powerpoint/2010/main" r:embed="rId3"/>
              </p:ext>
            </p:extLst>
          </p:nvPr>
        </p:nvPicPr>
        <p:blipFill>
          <a:blip r:embed="rId18"/>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709971547"/>
      </p:ext>
    </p:extLst>
  </p:cSld>
  <p:clrMapOvr>
    <a:masterClrMapping/>
  </p:clrMapOvr>
  <p:transition spd="slow" advTm="6327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mediacall" presetSubtype="0" fill="hold" nodeType="withEffect">
                                  <p:stCondLst>
                                    <p:cond delay="0"/>
                                  </p:stCondLst>
                                  <p:childTnLst>
                                    <p:cmd type="call" cmd="playFrom(0.0)">
                                      <p:cBhvr>
                                        <p:cTn id="8"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4"/>
                </p:tgtEl>
              </p:cMediaNode>
            </p:audio>
            <p:video>
              <p:cMediaNode vol="80000">
                <p:cTn id="10" fill="hold" display="0">
                  <p:stCondLst>
                    <p:cond delay="indefinite"/>
                  </p:stCondLst>
                </p:cTn>
                <p:tgtEl>
                  <p:spTgt spid="15"/>
                </p:tgtEl>
              </p:cMediaNode>
            </p:video>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5"/>
                                        </p:tgtEl>
                                      </p:cBhvr>
                                    </p:cmd>
                                  </p:childTnLst>
                                </p:cTn>
                              </p:par>
                            </p:childTnLst>
                          </p:cTn>
                        </p:par>
                      </p:childTnLst>
                    </p:cTn>
                  </p:par>
                </p:childTnLst>
              </p:cTn>
              <p:nextCondLst>
                <p:cond evt="onClick" delay="0">
                  <p:tgtEl>
                    <p:spTgt spid="15"/>
                  </p:tgtEl>
                </p:cond>
              </p:nextCondLst>
            </p:seq>
          </p:childTnLst>
        </p:cTn>
      </p:par>
    </p:tnLst>
  </p:timing>
  <p:extLst>
    <p:ext uri="{E180D4A7-C9FB-4DFB-919C-405C955672EB}">
      <p14:showEvtLst xmlns:p14="http://schemas.microsoft.com/office/powerpoint/2010/main">
        <p14:playEvt time="3991" objId="15"/>
        <p14:pauseEvt time="62398" objId="15"/>
        <p14:stopEvt time="62398" objId="1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90000">
              <a:srgbClr val="FFFF00"/>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E4C16469-3CFA-2DE3-8572-E5A37B317CD7}"/>
              </a:ext>
            </a:extLst>
          </p:cNvPr>
          <p:cNvSpPr>
            <a:spLocks noGrp="1"/>
          </p:cNvSpPr>
          <p:nvPr>
            <p:ph type="title"/>
          </p:nvPr>
        </p:nvSpPr>
        <p:spPr>
          <a:xfrm>
            <a:off x="309283" y="215153"/>
            <a:ext cx="11564470" cy="1304365"/>
          </a:xfrm>
          <a:solidFill>
            <a:srgbClr val="FFC000"/>
          </a:solidFill>
          <a:ln>
            <a:solidFill>
              <a:srgbClr val="00B050"/>
            </a:solidFill>
          </a:ln>
        </p:spPr>
        <p:txBody>
          <a:bodyPr anchor="ctr">
            <a:normAutofit/>
          </a:bodyPr>
          <a:lstStyle/>
          <a:p>
            <a:pPr algn="ctr"/>
            <a:r>
              <a:rPr lang="es-ES" b="0" i="0" u="sng" dirty="0">
                <a:solidFill>
                  <a:srgbClr val="0070C0"/>
                </a:solidFill>
                <a:effectLst/>
                <a:latin typeface="Bell MT" panose="02020503060305020303" pitchFamily="18" charset="0"/>
              </a:rPr>
              <a:t>Paquetes en destinos similares</a:t>
            </a:r>
            <a:br>
              <a:rPr lang="es-ES" b="0" i="0" dirty="0">
                <a:solidFill>
                  <a:srgbClr val="343A3D"/>
                </a:solidFill>
                <a:effectLst/>
                <a:latin typeface="Rubik"/>
              </a:rPr>
            </a:br>
            <a:endParaRPr lang="es-ES" dirty="0"/>
          </a:p>
        </p:txBody>
      </p:sp>
      <p:sp>
        <p:nvSpPr>
          <p:cNvPr id="8" name="Marcador de contenido 7">
            <a:extLst>
              <a:ext uri="{FF2B5EF4-FFF2-40B4-BE49-F238E27FC236}">
                <a16:creationId xmlns:a16="http://schemas.microsoft.com/office/drawing/2014/main" id="{7F773931-6C8D-ACC1-6E2F-4824515811A0}"/>
              </a:ext>
            </a:extLst>
          </p:cNvPr>
          <p:cNvSpPr>
            <a:spLocks noGrp="1"/>
          </p:cNvSpPr>
          <p:nvPr>
            <p:ph idx="1"/>
          </p:nvPr>
        </p:nvSpPr>
        <p:spPr>
          <a:xfrm>
            <a:off x="313765" y="2380129"/>
            <a:ext cx="11564470" cy="3012141"/>
          </a:xfrm>
        </p:spPr>
        <p:txBody>
          <a:bodyPr>
            <a:normAutofit fontScale="85000" lnSpcReduction="10000"/>
          </a:bodyPr>
          <a:lstStyle/>
          <a:p>
            <a:pPr algn="l" fontAlgn="base"/>
            <a:r>
              <a:rPr lang="es-AR" b="0" i="0" dirty="0">
                <a:solidFill>
                  <a:srgbClr val="343A3D"/>
                </a:solidFill>
                <a:effectLst/>
                <a:latin typeface="Rubik"/>
              </a:rPr>
              <a:t>Comprá Paquetes a Brasil</a:t>
            </a:r>
          </a:p>
          <a:p>
            <a:pPr algn="l" fontAlgn="base"/>
            <a:r>
              <a:rPr lang="es-AR" b="0" i="0" dirty="0">
                <a:solidFill>
                  <a:srgbClr val="444444"/>
                </a:solidFill>
                <a:effectLst/>
                <a:latin typeface="Rubik"/>
              </a:rPr>
              <a:t>Los paquetes a Brasil que vas a encontrar en </a:t>
            </a:r>
            <a:r>
              <a:rPr lang="es-AR" b="0" i="0" dirty="0">
                <a:solidFill>
                  <a:srgbClr val="002060"/>
                </a:solidFill>
                <a:effectLst/>
                <a:latin typeface="Rubik"/>
              </a:rPr>
              <a:t>Despegar</a:t>
            </a:r>
            <a:r>
              <a:rPr lang="es-AR" b="0" i="0" dirty="0">
                <a:solidFill>
                  <a:srgbClr val="444444"/>
                </a:solidFill>
                <a:effectLst/>
                <a:latin typeface="Rubik"/>
              </a:rPr>
              <a:t> son tan variados como los tipos de viaje que se pueden hacer dentro de este gran país, con opciones para todos los gustos. Armá tus paquetes turísticos a tu medida, con los mejores hoteles, vuelos, alquileres de autos y actividades para tus vacaciones. Los viajeros más exigentes van a disfrutar de hoteles exclusivos, mientras que los buscadores de ofertas van a descubrir las oportunidades más económicas y aprovechar precios imperdibles. Ya sea en destinos de playa como Río de Janeiro y Porto de Galinhas, o en una gran ciudad como Sao Paulo, en Despegar vas a encontrar los paquetes que mejor se ajusten a lo que estabas buscando. No esperés más para hacer realidad el viaje de tus sueños. ¡Hacé ya tu reserva de paquetes a Brasil!</a:t>
            </a:r>
          </a:p>
          <a:p>
            <a:pPr marL="0" indent="0">
              <a:buNone/>
            </a:pPr>
            <a:endParaRPr lang="es-ES" dirty="0"/>
          </a:p>
        </p:txBody>
      </p:sp>
      <p:pic>
        <p:nvPicPr>
          <p:cNvPr id="2" name="Audio 1">
            <a:hlinkClick r:id="" action="ppaction://media"/>
            <a:extLst>
              <a:ext uri="{FF2B5EF4-FFF2-40B4-BE49-F238E27FC236}">
                <a16:creationId xmlns:a16="http://schemas.microsoft.com/office/drawing/2014/main" id="{1732C627-5512-8E91-1B3D-AE87D47172A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44475013"/>
      </p:ext>
    </p:extLst>
  </p:cSld>
  <p:clrMapOvr>
    <a:masterClrMapping/>
  </p:clrMapOvr>
  <p:transition spd="slow" advTm="528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1" presetClass="entr" presetSubtype="1"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animEffect transition="in" filter="wheel(1)">
                                      <p:cBhvr>
                                        <p:cTn id="9" dur="2000"/>
                                        <p:tgtEl>
                                          <p:spTgt spid="8">
                                            <p:txEl>
                                              <p:pRg st="0" end="0"/>
                                            </p:txEl>
                                          </p:spTgt>
                                        </p:tgtEl>
                                      </p:cBhvr>
                                    </p:animEffect>
                                  </p:childTnLst>
                                </p:cTn>
                              </p:par>
                              <p:par>
                                <p:cTn id="10" presetID="21" presetClass="entr" presetSubtype="1"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heel(1)">
                                      <p:cBhvr>
                                        <p:cTn id="12" dur="2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F09D11BC-3CBE-7C5B-CD6C-FB0F5624A400}"/>
              </a:ext>
            </a:extLst>
          </p:cNvPr>
          <p:cNvSpPr txBox="1"/>
          <p:nvPr/>
        </p:nvSpPr>
        <p:spPr>
          <a:xfrm>
            <a:off x="426944" y="201706"/>
            <a:ext cx="6098240" cy="646331"/>
          </a:xfrm>
          <a:prstGeom prst="rect">
            <a:avLst/>
          </a:prstGeom>
          <a:noFill/>
        </p:spPr>
        <p:txBody>
          <a:bodyPr wrap="square">
            <a:spAutoFit/>
          </a:bodyPr>
          <a:lstStyle/>
          <a:p>
            <a:br>
              <a:rPr lang="pt-BR" dirty="0"/>
            </a:br>
            <a:r>
              <a:rPr lang="pt-BR" b="0" i="0" dirty="0">
                <a:effectLst/>
                <a:latin typeface="Roboto" panose="02000000000000000000" pitchFamily="2" charset="0"/>
              </a:rPr>
              <a:t>Río de Janeiro - Ilhabela - Camboriú - Montevideo</a:t>
            </a:r>
            <a:endParaRPr lang="es-ES" dirty="0"/>
          </a:p>
        </p:txBody>
      </p:sp>
      <p:sp>
        <p:nvSpPr>
          <p:cNvPr id="17" name="CuadroTexto 16">
            <a:extLst>
              <a:ext uri="{FF2B5EF4-FFF2-40B4-BE49-F238E27FC236}">
                <a16:creationId xmlns:a16="http://schemas.microsoft.com/office/drawing/2014/main" id="{69728FE5-F1F9-B082-AA3F-C8D9EEF97CCD}"/>
              </a:ext>
            </a:extLst>
          </p:cNvPr>
          <p:cNvSpPr txBox="1"/>
          <p:nvPr/>
        </p:nvSpPr>
        <p:spPr>
          <a:xfrm>
            <a:off x="426944" y="848037"/>
            <a:ext cx="6098240" cy="646331"/>
          </a:xfrm>
          <a:prstGeom prst="rect">
            <a:avLst/>
          </a:prstGeom>
          <a:noFill/>
        </p:spPr>
        <p:txBody>
          <a:bodyPr wrap="square">
            <a:spAutoFit/>
          </a:bodyPr>
          <a:lstStyle/>
          <a:p>
            <a:pPr algn="l"/>
            <a:r>
              <a:rPr lang="es-AR" b="0" i="0" dirty="0">
                <a:solidFill>
                  <a:srgbClr val="2D384C"/>
                </a:solidFill>
                <a:effectLst/>
                <a:latin typeface="Roboto" panose="02000000000000000000" pitchFamily="2" charset="0"/>
              </a:rPr>
              <a:t>Fecha de salida</a:t>
            </a:r>
          </a:p>
          <a:p>
            <a:pPr algn="l"/>
            <a:r>
              <a:rPr lang="es-AR" b="1" i="0" dirty="0">
                <a:solidFill>
                  <a:srgbClr val="2D384C"/>
                </a:solidFill>
                <a:effectLst/>
                <a:latin typeface="Roboto" panose="02000000000000000000" pitchFamily="2" charset="0"/>
              </a:rPr>
              <a:t>16/03/2024 al 24/03/2024</a:t>
            </a:r>
          </a:p>
        </p:txBody>
      </p:sp>
      <p:sp>
        <p:nvSpPr>
          <p:cNvPr id="19" name="CuadroTexto 18">
            <a:extLst>
              <a:ext uri="{FF2B5EF4-FFF2-40B4-BE49-F238E27FC236}">
                <a16:creationId xmlns:a16="http://schemas.microsoft.com/office/drawing/2014/main" id="{484D2009-0FB3-F567-5737-4847E4BCD571}"/>
              </a:ext>
            </a:extLst>
          </p:cNvPr>
          <p:cNvSpPr txBox="1"/>
          <p:nvPr/>
        </p:nvSpPr>
        <p:spPr>
          <a:xfrm>
            <a:off x="426944" y="1494368"/>
            <a:ext cx="11204762" cy="5016758"/>
          </a:xfrm>
          <a:prstGeom prst="rect">
            <a:avLst/>
          </a:prstGeom>
          <a:noFill/>
        </p:spPr>
        <p:txBody>
          <a:bodyPr wrap="square">
            <a:spAutoFit/>
          </a:bodyPr>
          <a:lstStyle/>
          <a:p>
            <a:pPr algn="l"/>
            <a:r>
              <a:rPr lang="es-AR" sz="1600" b="1" i="0" dirty="0">
                <a:solidFill>
                  <a:srgbClr val="2D384C"/>
                </a:solidFill>
                <a:effectLst/>
                <a:latin typeface="Roboto" panose="02000000000000000000" pitchFamily="2" charset="0"/>
              </a:rPr>
              <a:t>El precio incluye</a:t>
            </a:r>
          </a:p>
          <a:p>
            <a:pPr algn="l"/>
            <a:r>
              <a:rPr lang="es-AR" sz="1600" b="0" i="0" dirty="0">
                <a:solidFill>
                  <a:srgbClr val="2D384C"/>
                </a:solidFill>
                <a:effectLst/>
                <a:latin typeface="Roboto" panose="02000000000000000000" pitchFamily="2" charset="0"/>
              </a:rPr>
              <a:t>Cabina Interna</a:t>
            </a:r>
          </a:p>
          <a:p>
            <a:pPr algn="l"/>
            <a:r>
              <a:rPr lang="es-AR" sz="1600" b="0" i="0" dirty="0">
                <a:solidFill>
                  <a:srgbClr val="2D384C"/>
                </a:solidFill>
                <a:effectLst/>
                <a:latin typeface="Roboto" panose="02000000000000000000" pitchFamily="2" charset="0"/>
              </a:rPr>
              <a:t>Incluye 8 noches a bordo del crucero Costa Fascinosa</a:t>
            </a:r>
          </a:p>
          <a:p>
            <a:pPr algn="l"/>
            <a:r>
              <a:rPr lang="es-AR" sz="1600" b="0" i="0" dirty="0">
                <a:solidFill>
                  <a:srgbClr val="2D384C"/>
                </a:solidFill>
                <a:effectLst/>
                <a:latin typeface="Roboto" panose="02000000000000000000" pitchFamily="2" charset="0"/>
              </a:rPr>
              <a:t>Cabina con baño privado, caja de seguridad, teléfono, secador de pelo, TV</a:t>
            </a:r>
          </a:p>
          <a:p>
            <a:pPr algn="l"/>
            <a:r>
              <a:rPr lang="es-AR" sz="1600" b="0" i="0" dirty="0">
                <a:solidFill>
                  <a:srgbClr val="2D384C"/>
                </a:solidFill>
                <a:effectLst/>
                <a:latin typeface="Roboto" panose="02000000000000000000" pitchFamily="2" charset="0"/>
              </a:rPr>
              <a:t>Limpieza diaria de la cabina</a:t>
            </a:r>
          </a:p>
          <a:p>
            <a:pPr algn="l"/>
            <a:r>
              <a:rPr lang="es-AR" sz="1600" b="0" i="0" dirty="0">
                <a:solidFill>
                  <a:srgbClr val="2D384C"/>
                </a:solidFill>
                <a:effectLst/>
                <a:latin typeface="Roboto" panose="02000000000000000000" pitchFamily="2" charset="0"/>
              </a:rPr>
              <a:t>Desayuno, almuerzo, merienda y cena</a:t>
            </a:r>
          </a:p>
          <a:p>
            <a:pPr algn="l"/>
            <a:r>
              <a:rPr lang="es-AR" sz="1600" b="0" i="0" dirty="0">
                <a:solidFill>
                  <a:srgbClr val="2D384C"/>
                </a:solidFill>
                <a:effectLst/>
                <a:latin typeface="Roboto" panose="02000000000000000000" pitchFamily="2" charset="0"/>
              </a:rPr>
              <a:t>Buffet de medianoche</a:t>
            </a:r>
          </a:p>
          <a:p>
            <a:pPr algn="l"/>
            <a:r>
              <a:rPr lang="es-AR" sz="1600" b="0" i="0" dirty="0">
                <a:solidFill>
                  <a:srgbClr val="2D384C"/>
                </a:solidFill>
                <a:effectLst/>
                <a:latin typeface="Roboto" panose="02000000000000000000" pitchFamily="2" charset="0"/>
              </a:rPr>
              <a:t>Entretenimiento a bordo 24 horas</a:t>
            </a:r>
          </a:p>
          <a:p>
            <a:pPr algn="l"/>
            <a:r>
              <a:rPr lang="es-AR" sz="1600" b="0" i="0" dirty="0">
                <a:solidFill>
                  <a:srgbClr val="2D384C"/>
                </a:solidFill>
                <a:effectLst/>
                <a:latin typeface="Roboto" panose="02000000000000000000" pitchFamily="2" charset="0"/>
              </a:rPr>
              <a:t>Shows con artistas internacionales</a:t>
            </a:r>
          </a:p>
          <a:p>
            <a:pPr algn="l"/>
            <a:r>
              <a:rPr lang="es-AR" sz="1600" b="0" i="0" dirty="0">
                <a:solidFill>
                  <a:srgbClr val="2D384C"/>
                </a:solidFill>
                <a:effectLst/>
                <a:latin typeface="Roboto" panose="02000000000000000000" pitchFamily="2" charset="0"/>
              </a:rPr>
              <a:t>Club dedicado a los más pequeños</a:t>
            </a:r>
          </a:p>
          <a:p>
            <a:pPr algn="l"/>
            <a:r>
              <a:rPr lang="es-AR" sz="1600" b="0" i="0" dirty="0">
                <a:solidFill>
                  <a:srgbClr val="2D384C"/>
                </a:solidFill>
                <a:effectLst/>
                <a:latin typeface="Roboto" panose="02000000000000000000" pitchFamily="2" charset="0"/>
              </a:rPr>
              <a:t>Teatro</a:t>
            </a:r>
          </a:p>
          <a:p>
            <a:pPr algn="l"/>
            <a:r>
              <a:rPr lang="es-AR" sz="1600" b="0" i="0" dirty="0">
                <a:solidFill>
                  <a:srgbClr val="2D384C"/>
                </a:solidFill>
                <a:effectLst/>
                <a:latin typeface="Roboto" panose="02000000000000000000" pitchFamily="2" charset="0"/>
              </a:rPr>
              <a:t>Piscinas y toboganes</a:t>
            </a:r>
          </a:p>
          <a:p>
            <a:pPr algn="l"/>
            <a:r>
              <a:rPr lang="es-AR" sz="1600" b="0" i="0" dirty="0">
                <a:solidFill>
                  <a:srgbClr val="2D384C"/>
                </a:solidFill>
                <a:effectLst/>
                <a:latin typeface="Roboto" panose="02000000000000000000" pitchFamily="2" charset="0"/>
              </a:rPr>
              <a:t>Jacuzzis</a:t>
            </a:r>
          </a:p>
          <a:p>
            <a:pPr algn="l"/>
            <a:r>
              <a:rPr lang="es-AR" sz="1600" b="0" i="0" dirty="0">
                <a:solidFill>
                  <a:srgbClr val="2D384C"/>
                </a:solidFill>
                <a:effectLst/>
                <a:latin typeface="Roboto" panose="02000000000000000000" pitchFamily="2" charset="0"/>
              </a:rPr>
              <a:t>Gimnasio</a:t>
            </a:r>
          </a:p>
          <a:p>
            <a:pPr algn="l"/>
            <a:r>
              <a:rPr lang="es-AR" sz="1600" b="0" i="0" dirty="0">
                <a:solidFill>
                  <a:srgbClr val="2D384C"/>
                </a:solidFill>
                <a:effectLst/>
                <a:latin typeface="Roboto" panose="02000000000000000000" pitchFamily="2" charset="0"/>
              </a:rPr>
              <a:t>Pista polideportiva</a:t>
            </a:r>
          </a:p>
          <a:p>
            <a:pPr algn="l"/>
            <a:r>
              <a:rPr lang="es-AR" sz="1600" b="0" i="0" dirty="0">
                <a:solidFill>
                  <a:srgbClr val="2D384C"/>
                </a:solidFill>
                <a:effectLst/>
                <a:latin typeface="Roboto" panose="02000000000000000000" pitchFamily="2" charset="0"/>
              </a:rPr>
              <a:t>Disco</a:t>
            </a:r>
          </a:p>
          <a:p>
            <a:pPr algn="l"/>
            <a:r>
              <a:rPr lang="es-AR" sz="1600" b="0" i="0" dirty="0">
                <a:solidFill>
                  <a:srgbClr val="2D384C"/>
                </a:solidFill>
                <a:effectLst/>
                <a:latin typeface="Roboto" panose="02000000000000000000" pitchFamily="2" charset="0"/>
              </a:rPr>
              <a:t>Asistencia al viajero</a:t>
            </a:r>
          </a:p>
          <a:p>
            <a:pPr algn="l"/>
            <a:r>
              <a:rPr lang="es-AR" sz="1600" b="0" i="0" dirty="0">
                <a:solidFill>
                  <a:srgbClr val="2D384C"/>
                </a:solidFill>
                <a:effectLst/>
                <a:latin typeface="Roboto" panose="02000000000000000000" pitchFamily="2" charset="0"/>
              </a:rPr>
              <a:t>La tarifa incluye todos los impuestos: tasas portuarias, DNT, seguro, tasas migratorias, 30% correspondiente al impuesto país, el 45% de retención de impuestos RG5232 y el 25% de retención de impuestos RG5272. No incluye propinas/tasa de servicio ni bebidas.</a:t>
            </a:r>
          </a:p>
        </p:txBody>
      </p:sp>
      <p:sp>
        <p:nvSpPr>
          <p:cNvPr id="21" name="CuadroTexto 20">
            <a:extLst>
              <a:ext uri="{FF2B5EF4-FFF2-40B4-BE49-F238E27FC236}">
                <a16:creationId xmlns:a16="http://schemas.microsoft.com/office/drawing/2014/main" id="{C92BF59F-437F-3282-0D2A-A6284252D64D}"/>
              </a:ext>
            </a:extLst>
          </p:cNvPr>
          <p:cNvSpPr txBox="1"/>
          <p:nvPr/>
        </p:nvSpPr>
        <p:spPr>
          <a:xfrm>
            <a:off x="6029325" y="478705"/>
            <a:ext cx="6098240" cy="369332"/>
          </a:xfrm>
          <a:prstGeom prst="rect">
            <a:avLst/>
          </a:prstGeom>
          <a:noFill/>
        </p:spPr>
        <p:txBody>
          <a:bodyPr wrap="square">
            <a:spAutoFit/>
          </a:bodyPr>
          <a:lstStyle/>
          <a:p>
            <a:pPr algn="l"/>
            <a:r>
              <a:rPr lang="es-AR" b="1" i="0" dirty="0">
                <a:solidFill>
                  <a:srgbClr val="2D384C"/>
                </a:solidFill>
                <a:effectLst/>
                <a:latin typeface="Roboto" panose="02000000000000000000" pitchFamily="2" charset="0"/>
              </a:rPr>
              <a:t>Precio por persona en base doble</a:t>
            </a:r>
            <a:r>
              <a:rPr lang="es-AR" b="1" i="0" dirty="0">
                <a:solidFill>
                  <a:srgbClr val="2D384C"/>
                </a:solidFill>
                <a:effectLst/>
                <a:latin typeface="inherit"/>
              </a:rPr>
              <a:t>$</a:t>
            </a:r>
            <a:r>
              <a:rPr lang="es-AR" b="1" i="1" dirty="0">
                <a:solidFill>
                  <a:srgbClr val="2D384C"/>
                </a:solidFill>
                <a:effectLst/>
                <a:latin typeface="inherit"/>
              </a:rPr>
              <a:t>348.517</a:t>
            </a:r>
            <a:endParaRPr lang="es-AR" b="1" i="0" dirty="0">
              <a:solidFill>
                <a:srgbClr val="2D384C"/>
              </a:solidFill>
              <a:effectLst/>
              <a:latin typeface="inherit"/>
            </a:endParaRPr>
          </a:p>
        </p:txBody>
      </p:sp>
      <p:pic>
        <p:nvPicPr>
          <p:cNvPr id="23" name="Imagen 22">
            <a:extLst>
              <a:ext uri="{FF2B5EF4-FFF2-40B4-BE49-F238E27FC236}">
                <a16:creationId xmlns:a16="http://schemas.microsoft.com/office/drawing/2014/main" id="{782088CF-A9D9-BA2C-6561-A292D25E0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900" y="1171202"/>
            <a:ext cx="4352406" cy="2437347"/>
          </a:xfrm>
          <a:prstGeom prst="flowChartPunchedTape">
            <a:avLst/>
          </a:prstGeom>
        </p:spPr>
      </p:pic>
      <p:pic>
        <p:nvPicPr>
          <p:cNvPr id="2" name="Audio 1">
            <a:hlinkClick r:id="" action="ppaction://media"/>
            <a:extLst>
              <a:ext uri="{FF2B5EF4-FFF2-40B4-BE49-F238E27FC236}">
                <a16:creationId xmlns:a16="http://schemas.microsoft.com/office/drawing/2014/main" id="{8AA0203F-928E-0187-8E04-75FFCB3A4D3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92105379"/>
      </p:ext>
    </p:extLst>
  </p:cSld>
  <p:clrMapOvr>
    <a:masterClrMapping/>
  </p:clrMapOvr>
  <p:transition spd="slow" advTm="6145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DA004F5-BF35-3302-E3E6-274B4299BB34}"/>
              </a:ext>
            </a:extLst>
          </p:cNvPr>
          <p:cNvSpPr txBox="1"/>
          <p:nvPr/>
        </p:nvSpPr>
        <p:spPr>
          <a:xfrm>
            <a:off x="440391" y="144630"/>
            <a:ext cx="6098240" cy="646331"/>
          </a:xfrm>
          <a:prstGeom prst="rect">
            <a:avLst/>
          </a:prstGeom>
          <a:noFill/>
        </p:spPr>
        <p:txBody>
          <a:bodyPr wrap="square">
            <a:spAutoFit/>
          </a:bodyPr>
          <a:lstStyle/>
          <a:p>
            <a:br>
              <a:rPr lang="es-ES" dirty="0"/>
            </a:br>
            <a:r>
              <a:rPr lang="es-ES" b="0" i="0" dirty="0">
                <a:effectLst/>
                <a:latin typeface="Roboto" panose="02000000000000000000" pitchFamily="2" charset="0"/>
              </a:rPr>
              <a:t>Punta Del Este - Montevideo</a:t>
            </a:r>
            <a:endParaRPr lang="es-ES" dirty="0"/>
          </a:p>
        </p:txBody>
      </p:sp>
      <p:sp>
        <p:nvSpPr>
          <p:cNvPr id="5" name="CuadroTexto 4">
            <a:extLst>
              <a:ext uri="{FF2B5EF4-FFF2-40B4-BE49-F238E27FC236}">
                <a16:creationId xmlns:a16="http://schemas.microsoft.com/office/drawing/2014/main" id="{2882718B-8ADF-717B-6A3E-1CD80BAB9AD6}"/>
              </a:ext>
            </a:extLst>
          </p:cNvPr>
          <p:cNvSpPr txBox="1"/>
          <p:nvPr/>
        </p:nvSpPr>
        <p:spPr>
          <a:xfrm>
            <a:off x="440391" y="790961"/>
            <a:ext cx="6098240" cy="646331"/>
          </a:xfrm>
          <a:prstGeom prst="rect">
            <a:avLst/>
          </a:prstGeom>
          <a:noFill/>
        </p:spPr>
        <p:txBody>
          <a:bodyPr wrap="square">
            <a:spAutoFit/>
          </a:bodyPr>
          <a:lstStyle/>
          <a:p>
            <a:pPr algn="l"/>
            <a:r>
              <a:rPr lang="es-AR" b="0" i="0" dirty="0">
                <a:solidFill>
                  <a:srgbClr val="2D384C"/>
                </a:solidFill>
                <a:effectLst/>
                <a:latin typeface="Roboto" panose="02000000000000000000" pitchFamily="2" charset="0"/>
              </a:rPr>
              <a:t>Fecha de salida</a:t>
            </a:r>
          </a:p>
          <a:p>
            <a:pPr algn="l"/>
            <a:r>
              <a:rPr lang="es-AR" b="1" i="0" dirty="0">
                <a:solidFill>
                  <a:srgbClr val="2D384C"/>
                </a:solidFill>
                <a:effectLst/>
                <a:latin typeface="Roboto" panose="02000000000000000000" pitchFamily="2" charset="0"/>
              </a:rPr>
              <a:t>15/12/2023 al 19/12/2023</a:t>
            </a:r>
          </a:p>
        </p:txBody>
      </p:sp>
      <p:sp>
        <p:nvSpPr>
          <p:cNvPr id="7" name="CuadroTexto 6">
            <a:extLst>
              <a:ext uri="{FF2B5EF4-FFF2-40B4-BE49-F238E27FC236}">
                <a16:creationId xmlns:a16="http://schemas.microsoft.com/office/drawing/2014/main" id="{794B8B20-E3EB-D8B8-141B-20C77CCA6202}"/>
              </a:ext>
            </a:extLst>
          </p:cNvPr>
          <p:cNvSpPr txBox="1"/>
          <p:nvPr/>
        </p:nvSpPr>
        <p:spPr>
          <a:xfrm>
            <a:off x="440391" y="1579416"/>
            <a:ext cx="11086591" cy="5016758"/>
          </a:xfrm>
          <a:prstGeom prst="rect">
            <a:avLst/>
          </a:prstGeom>
          <a:noFill/>
        </p:spPr>
        <p:txBody>
          <a:bodyPr wrap="square">
            <a:spAutoFit/>
          </a:bodyPr>
          <a:lstStyle/>
          <a:p>
            <a:pPr algn="l"/>
            <a:r>
              <a:rPr lang="es-AR" sz="1600" b="1" i="0" dirty="0">
                <a:solidFill>
                  <a:srgbClr val="2D384C"/>
                </a:solidFill>
                <a:effectLst/>
                <a:latin typeface="Roboto" panose="02000000000000000000" pitchFamily="2" charset="0"/>
              </a:rPr>
              <a:t>El precio incluye</a:t>
            </a:r>
          </a:p>
          <a:p>
            <a:pPr algn="l"/>
            <a:r>
              <a:rPr lang="es-AR" sz="1600" b="0" i="0" dirty="0">
                <a:solidFill>
                  <a:srgbClr val="2D384C"/>
                </a:solidFill>
                <a:effectLst/>
                <a:latin typeface="Roboto" panose="02000000000000000000" pitchFamily="2" charset="0"/>
              </a:rPr>
              <a:t>Cabina Interna</a:t>
            </a:r>
          </a:p>
          <a:p>
            <a:pPr algn="l"/>
            <a:r>
              <a:rPr lang="es-AR" sz="1600" b="0" i="0" dirty="0">
                <a:solidFill>
                  <a:srgbClr val="2D384C"/>
                </a:solidFill>
                <a:effectLst/>
                <a:latin typeface="Roboto" panose="02000000000000000000" pitchFamily="2" charset="0"/>
              </a:rPr>
              <a:t>Incluye 4 noches a bordo del crucero Costa Fascinosa</a:t>
            </a:r>
          </a:p>
          <a:p>
            <a:pPr algn="l"/>
            <a:r>
              <a:rPr lang="es-AR" sz="1600" b="0" i="0" dirty="0">
                <a:solidFill>
                  <a:srgbClr val="2D384C"/>
                </a:solidFill>
                <a:effectLst/>
                <a:latin typeface="Roboto" panose="02000000000000000000" pitchFamily="2" charset="0"/>
              </a:rPr>
              <a:t>Cabina con baño privado, caja de seguridad, teléfono, secador de pelo, TV</a:t>
            </a:r>
          </a:p>
          <a:p>
            <a:pPr algn="l"/>
            <a:r>
              <a:rPr lang="es-AR" sz="1600" b="0" i="0" dirty="0">
                <a:solidFill>
                  <a:srgbClr val="2D384C"/>
                </a:solidFill>
                <a:effectLst/>
                <a:latin typeface="Roboto" panose="02000000000000000000" pitchFamily="2" charset="0"/>
              </a:rPr>
              <a:t>Limpieza diaria de la cabina</a:t>
            </a:r>
          </a:p>
          <a:p>
            <a:pPr algn="l"/>
            <a:r>
              <a:rPr lang="es-AR" sz="1600" b="0" i="0" dirty="0">
                <a:solidFill>
                  <a:srgbClr val="2D384C"/>
                </a:solidFill>
                <a:effectLst/>
                <a:latin typeface="Roboto" panose="02000000000000000000" pitchFamily="2" charset="0"/>
              </a:rPr>
              <a:t>Desayuno, almuerzo, merienda y cena</a:t>
            </a:r>
          </a:p>
          <a:p>
            <a:pPr algn="l"/>
            <a:r>
              <a:rPr lang="es-AR" sz="1600" b="0" i="0" dirty="0">
                <a:solidFill>
                  <a:srgbClr val="2D384C"/>
                </a:solidFill>
                <a:effectLst/>
                <a:latin typeface="Roboto" panose="02000000000000000000" pitchFamily="2" charset="0"/>
              </a:rPr>
              <a:t>Buffet de medianoche</a:t>
            </a:r>
          </a:p>
          <a:p>
            <a:pPr algn="l"/>
            <a:r>
              <a:rPr lang="es-AR" sz="1600" b="0" i="0" dirty="0">
                <a:solidFill>
                  <a:srgbClr val="2D384C"/>
                </a:solidFill>
                <a:effectLst/>
                <a:latin typeface="Roboto" panose="02000000000000000000" pitchFamily="2" charset="0"/>
              </a:rPr>
              <a:t>Entretenimiento a bordo 24 horas</a:t>
            </a:r>
          </a:p>
          <a:p>
            <a:pPr algn="l"/>
            <a:r>
              <a:rPr lang="es-AR" sz="1600" b="0" i="0" dirty="0">
                <a:solidFill>
                  <a:srgbClr val="2D384C"/>
                </a:solidFill>
                <a:effectLst/>
                <a:latin typeface="Roboto" panose="02000000000000000000" pitchFamily="2" charset="0"/>
              </a:rPr>
              <a:t>Shows con artistas internacionales</a:t>
            </a:r>
          </a:p>
          <a:p>
            <a:pPr algn="l"/>
            <a:r>
              <a:rPr lang="es-AR" sz="1600" b="0" i="0" dirty="0">
                <a:solidFill>
                  <a:srgbClr val="2D384C"/>
                </a:solidFill>
                <a:effectLst/>
                <a:latin typeface="Roboto" panose="02000000000000000000" pitchFamily="2" charset="0"/>
              </a:rPr>
              <a:t>Club dedicado a los más pequeños</a:t>
            </a:r>
          </a:p>
          <a:p>
            <a:pPr algn="l"/>
            <a:r>
              <a:rPr lang="es-AR" sz="1600" b="0" i="0" dirty="0">
                <a:solidFill>
                  <a:srgbClr val="2D384C"/>
                </a:solidFill>
                <a:effectLst/>
                <a:latin typeface="Roboto" panose="02000000000000000000" pitchFamily="2" charset="0"/>
              </a:rPr>
              <a:t>Teatro</a:t>
            </a:r>
          </a:p>
          <a:p>
            <a:pPr algn="l"/>
            <a:r>
              <a:rPr lang="es-AR" sz="1600" b="0" i="0" dirty="0">
                <a:solidFill>
                  <a:srgbClr val="2D384C"/>
                </a:solidFill>
                <a:effectLst/>
                <a:latin typeface="Roboto" panose="02000000000000000000" pitchFamily="2" charset="0"/>
              </a:rPr>
              <a:t>Piscinas y toboganes</a:t>
            </a:r>
          </a:p>
          <a:p>
            <a:pPr algn="l"/>
            <a:r>
              <a:rPr lang="es-AR" sz="1600" b="0" i="0" dirty="0">
                <a:solidFill>
                  <a:srgbClr val="2D384C"/>
                </a:solidFill>
                <a:effectLst/>
                <a:latin typeface="Roboto" panose="02000000000000000000" pitchFamily="2" charset="0"/>
              </a:rPr>
              <a:t>Jacuzzis</a:t>
            </a:r>
          </a:p>
          <a:p>
            <a:pPr algn="l"/>
            <a:r>
              <a:rPr lang="es-AR" sz="1600" b="0" i="0" dirty="0">
                <a:solidFill>
                  <a:srgbClr val="2D384C"/>
                </a:solidFill>
                <a:effectLst/>
                <a:latin typeface="Roboto" panose="02000000000000000000" pitchFamily="2" charset="0"/>
              </a:rPr>
              <a:t>Gimnasio</a:t>
            </a:r>
          </a:p>
          <a:p>
            <a:pPr algn="l"/>
            <a:r>
              <a:rPr lang="es-AR" sz="1600" b="0" i="0" dirty="0">
                <a:solidFill>
                  <a:srgbClr val="2D384C"/>
                </a:solidFill>
                <a:effectLst/>
                <a:latin typeface="Roboto" panose="02000000000000000000" pitchFamily="2" charset="0"/>
              </a:rPr>
              <a:t>Pista polideportiva</a:t>
            </a:r>
          </a:p>
          <a:p>
            <a:pPr algn="l"/>
            <a:r>
              <a:rPr lang="es-AR" sz="1600" b="0" i="0" dirty="0">
                <a:solidFill>
                  <a:srgbClr val="2D384C"/>
                </a:solidFill>
                <a:effectLst/>
                <a:latin typeface="Roboto" panose="02000000000000000000" pitchFamily="2" charset="0"/>
              </a:rPr>
              <a:t>Disco</a:t>
            </a:r>
          </a:p>
          <a:p>
            <a:pPr algn="l"/>
            <a:r>
              <a:rPr lang="es-AR" sz="1600" b="0" i="0" dirty="0">
                <a:solidFill>
                  <a:srgbClr val="2D384C"/>
                </a:solidFill>
                <a:effectLst/>
                <a:latin typeface="Roboto" panose="02000000000000000000" pitchFamily="2" charset="0"/>
              </a:rPr>
              <a:t>Asistencia al viajero</a:t>
            </a:r>
          </a:p>
          <a:p>
            <a:pPr algn="l"/>
            <a:r>
              <a:rPr lang="es-AR" sz="1600" b="0" i="0" dirty="0">
                <a:solidFill>
                  <a:srgbClr val="2D384C"/>
                </a:solidFill>
                <a:effectLst/>
                <a:latin typeface="Roboto" panose="02000000000000000000" pitchFamily="2" charset="0"/>
              </a:rPr>
              <a:t>La tarifa incluye todos los impuestos: tasas portuarias, DNT, seguro, tasas migratorias, 30% correspondiente al impuesto país, el 45% de retención de impuestos RG5232 y el 25% de retención de impuestos RG5272. No incluye propinas/tasa de servicio ni bebidas.</a:t>
            </a:r>
          </a:p>
        </p:txBody>
      </p:sp>
      <p:sp>
        <p:nvSpPr>
          <p:cNvPr id="10" name="CuadroTexto 9">
            <a:extLst>
              <a:ext uri="{FF2B5EF4-FFF2-40B4-BE49-F238E27FC236}">
                <a16:creationId xmlns:a16="http://schemas.microsoft.com/office/drawing/2014/main" id="{14A3B76B-A163-98F9-C0AF-B787379A1B9B}"/>
              </a:ext>
            </a:extLst>
          </p:cNvPr>
          <p:cNvSpPr txBox="1"/>
          <p:nvPr/>
        </p:nvSpPr>
        <p:spPr>
          <a:xfrm>
            <a:off x="5983686" y="421629"/>
            <a:ext cx="6098240" cy="369332"/>
          </a:xfrm>
          <a:prstGeom prst="rect">
            <a:avLst/>
          </a:prstGeom>
          <a:noFill/>
        </p:spPr>
        <p:txBody>
          <a:bodyPr wrap="square">
            <a:spAutoFit/>
          </a:bodyPr>
          <a:lstStyle/>
          <a:p>
            <a:pPr algn="l"/>
            <a:r>
              <a:rPr lang="es-AR" b="1" i="0" dirty="0">
                <a:solidFill>
                  <a:srgbClr val="2D384C"/>
                </a:solidFill>
                <a:effectLst/>
                <a:latin typeface="Roboto" panose="02000000000000000000" pitchFamily="2" charset="0"/>
              </a:rPr>
              <a:t>Precio por persona en base doble</a:t>
            </a:r>
            <a:r>
              <a:rPr lang="es-AR" b="1" i="0" dirty="0">
                <a:solidFill>
                  <a:srgbClr val="2D384C"/>
                </a:solidFill>
                <a:effectLst/>
                <a:latin typeface="inherit"/>
              </a:rPr>
              <a:t>$</a:t>
            </a:r>
            <a:r>
              <a:rPr lang="es-AR" b="1" i="1" dirty="0">
                <a:solidFill>
                  <a:srgbClr val="2D384C"/>
                </a:solidFill>
                <a:effectLst/>
                <a:latin typeface="inherit"/>
              </a:rPr>
              <a:t>218.595</a:t>
            </a:r>
            <a:endParaRPr lang="es-AR" b="1" i="0" dirty="0">
              <a:solidFill>
                <a:srgbClr val="2D384C"/>
              </a:solidFill>
              <a:effectLst/>
              <a:latin typeface="inherit"/>
            </a:endParaRPr>
          </a:p>
        </p:txBody>
      </p:sp>
      <p:pic>
        <p:nvPicPr>
          <p:cNvPr id="11" name="Elementos multimedia en línea 10" title="Crucero Costa Fascinosa de Costa Cruceros [Vayacruceros.com]">
            <a:hlinkClick r:id="" action="ppaction://media"/>
            <a:extLst>
              <a:ext uri="{FF2B5EF4-FFF2-40B4-BE49-F238E27FC236}">
                <a16:creationId xmlns:a16="http://schemas.microsoft.com/office/drawing/2014/main" id="{D6F19502-2FBC-7517-80DA-DB07FD1C5AFE}"/>
              </a:ext>
            </a:extLst>
          </p:cNvPr>
          <p:cNvPicPr>
            <a:picLocks noRot="1" noChangeAspect="1"/>
          </p:cNvPicPr>
          <p:nvPr>
            <a:videoFile r:link="rId2"/>
          </p:nvPr>
        </p:nvPicPr>
        <p:blipFill>
          <a:blip r:embed="rId6"/>
          <a:stretch>
            <a:fillRect/>
          </a:stretch>
        </p:blipFill>
        <p:spPr>
          <a:xfrm>
            <a:off x="7776765" y="2785788"/>
            <a:ext cx="3974844" cy="2245787"/>
          </a:xfrm>
          <a:prstGeom prst="rect">
            <a:avLst/>
          </a:prstGeom>
          <a:ln w="57150">
            <a:solidFill>
              <a:srgbClr val="00B0F0"/>
            </a:solidFill>
          </a:ln>
        </p:spPr>
      </p:pic>
      <p:pic>
        <p:nvPicPr>
          <p:cNvPr id="2" name="Audio 1">
            <a:hlinkClick r:id="" action="ppaction://media"/>
            <a:extLst>
              <a:ext uri="{FF2B5EF4-FFF2-40B4-BE49-F238E27FC236}">
                <a16:creationId xmlns:a16="http://schemas.microsoft.com/office/drawing/2014/main" id="{02AF4BBD-8F02-F4DD-9954-6EF3841C5AF8}"/>
              </a:ext>
            </a:extLst>
          </p:cNvPr>
          <p:cNvPicPr>
            <a:picLocks noChangeAspect="1"/>
          </p:cNvPicPr>
          <p:nvPr>
            <a:audioFile r:link="rId4"/>
            <p:extLst>
              <p:ext uri="{DAA4B4D4-6D71-4841-9C94-3DE7FCFB9230}">
                <p14:media xmlns:p14="http://schemas.microsoft.com/office/powerpoint/2010/main" r:embed="rId3"/>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423628602"/>
      </p:ext>
    </p:extLst>
  </p:cSld>
  <p:clrMapOvr>
    <a:masterClrMapping/>
  </p:clrMapOvr>
  <p:transition spd="slow" advTm="618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mediacall" presetSubtype="0" fill="hold" nodeType="withEffect">
                                  <p:stCondLst>
                                    <p:cond delay="0"/>
                                  </p:stCondLst>
                                  <p:childTnLst>
                                    <p:cmd type="call" cmd="playFrom(0.0)">
                                      <p:cBhvr>
                                        <p:cTn id="8"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2"/>
                </p:tgtEl>
              </p:cMediaNode>
            </p:audio>
            <p:video>
              <p:cMediaNode vol="80000">
                <p:cTn id="10" fill="hold" display="0">
                  <p:stCondLst>
                    <p:cond delay="indefinite"/>
                  </p:stCondLst>
                </p:cTn>
                <p:tgtEl>
                  <p:spTgt spid="11"/>
                </p:tgtEl>
              </p:cMediaNode>
            </p:video>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childTnLst>
        </p:cTn>
      </p:par>
    </p:tnLst>
  </p:timing>
  <p:extLst>
    <p:ext uri="{E180D4A7-C9FB-4DFB-919C-405C955672EB}">
      <p14:showEvtLst xmlns:p14="http://schemas.microsoft.com/office/powerpoint/2010/main">
        <p14:playEvt time="4839" objId="11"/>
        <p14:pauseEvt time="60939" objId="11"/>
      </p14:showEvtLst>
    </p:ext>
  </p:extLs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C0028F6-73F1-AB01-50E6-E08D5EEF0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75" y="268942"/>
            <a:ext cx="4740087" cy="3160058"/>
          </a:xfrm>
          <a:prstGeom prst="rect">
            <a:avLst/>
          </a:prstGeom>
        </p:spPr>
      </p:pic>
      <p:pic>
        <p:nvPicPr>
          <p:cNvPr id="5" name="Imagen 4">
            <a:extLst>
              <a:ext uri="{FF2B5EF4-FFF2-40B4-BE49-F238E27FC236}">
                <a16:creationId xmlns:a16="http://schemas.microsoft.com/office/drawing/2014/main" id="{0E0D30AD-D9D6-7B7E-1388-4CAD66CEED61}"/>
              </a:ext>
            </a:extLst>
          </p:cNvPr>
          <p:cNvPicPr>
            <a:picLocks noChangeAspect="1"/>
          </p:cNvPicPr>
          <p:nvPr/>
        </p:nvPicPr>
        <p:blipFill>
          <a:blip r:embed="rId5">
            <a:extLst>
              <a:ext uri="{BEBA8EAE-BF5A-486C-A8C5-ECC9F3942E4B}">
                <a14:imgProps xmlns:a14="http://schemas.microsoft.com/office/drawing/2010/main">
                  <a14:imgLayer r:embed="rId6">
                    <a14:imgEffect>
                      <a14:artisticCement/>
                    </a14:imgEffect>
                  </a14:imgLayer>
                </a14:imgProps>
              </a:ext>
              <a:ext uri="{28A0092B-C50C-407E-A947-70E740481C1C}">
                <a14:useLocalDpi xmlns:a14="http://schemas.microsoft.com/office/drawing/2010/main" val="0"/>
              </a:ext>
            </a:extLst>
          </a:blip>
          <a:stretch>
            <a:fillRect/>
          </a:stretch>
        </p:blipFill>
        <p:spPr>
          <a:xfrm>
            <a:off x="5156946" y="268942"/>
            <a:ext cx="3305175" cy="1381125"/>
          </a:xfrm>
          <a:prstGeom prst="rect">
            <a:avLst/>
          </a:prstGeom>
          <a:noFill/>
        </p:spPr>
      </p:pic>
      <p:sp>
        <p:nvSpPr>
          <p:cNvPr id="7" name="CuadroTexto 6">
            <a:extLst>
              <a:ext uri="{FF2B5EF4-FFF2-40B4-BE49-F238E27FC236}">
                <a16:creationId xmlns:a16="http://schemas.microsoft.com/office/drawing/2014/main" id="{EA3929DF-ADD0-E071-2048-5334A2120F2C}"/>
              </a:ext>
            </a:extLst>
          </p:cNvPr>
          <p:cNvSpPr txBox="1"/>
          <p:nvPr/>
        </p:nvSpPr>
        <p:spPr>
          <a:xfrm>
            <a:off x="259975" y="3607405"/>
            <a:ext cx="6098240" cy="369332"/>
          </a:xfrm>
          <a:prstGeom prst="rect">
            <a:avLst/>
          </a:prstGeom>
          <a:noFill/>
        </p:spPr>
        <p:txBody>
          <a:bodyPr wrap="square">
            <a:spAutoFit/>
          </a:bodyPr>
          <a:lstStyle/>
          <a:p>
            <a:pPr algn="l" fontAlgn="base"/>
            <a:r>
              <a:rPr lang="pt-BR" b="1" i="0" dirty="0">
                <a:effectLst/>
                <a:latin typeface="inherit"/>
              </a:rPr>
              <a:t>Entradas a Parques Temáticos Disney Orlando</a:t>
            </a:r>
          </a:p>
        </p:txBody>
      </p:sp>
      <p:sp>
        <p:nvSpPr>
          <p:cNvPr id="9" name="CuadroTexto 8">
            <a:extLst>
              <a:ext uri="{FF2B5EF4-FFF2-40B4-BE49-F238E27FC236}">
                <a16:creationId xmlns:a16="http://schemas.microsoft.com/office/drawing/2014/main" id="{61BD95B3-BC36-D921-5959-58C35D72F155}"/>
              </a:ext>
            </a:extLst>
          </p:cNvPr>
          <p:cNvSpPr txBox="1"/>
          <p:nvPr/>
        </p:nvSpPr>
        <p:spPr>
          <a:xfrm>
            <a:off x="259975" y="3976737"/>
            <a:ext cx="6098240" cy="1200329"/>
          </a:xfrm>
          <a:prstGeom prst="rect">
            <a:avLst/>
          </a:prstGeom>
          <a:noFill/>
        </p:spPr>
        <p:txBody>
          <a:bodyPr wrap="square">
            <a:spAutoFit/>
          </a:bodyPr>
          <a:lstStyle/>
          <a:p>
            <a:pPr algn="l" fontAlgn="base"/>
            <a:r>
              <a:rPr lang="es-AR" b="1" i="0" dirty="0">
                <a:effectLst/>
                <a:latin typeface="inherit"/>
              </a:rPr>
              <a:t>¡Visita todos los parques!</a:t>
            </a:r>
            <a:endParaRPr lang="es-AR" b="1" i="0" dirty="0">
              <a:effectLst/>
              <a:latin typeface="Rubik"/>
            </a:endParaRPr>
          </a:p>
          <a:p>
            <a:pPr algn="l" fontAlgn="base"/>
            <a:r>
              <a:rPr lang="es-AR" b="1" i="0" dirty="0">
                <a:effectLst/>
                <a:latin typeface="inherit"/>
              </a:rPr>
              <a:t>Entrada de 4 días - 2023</a:t>
            </a:r>
          </a:p>
          <a:p>
            <a:pPr algn="l" fontAlgn="base"/>
            <a:r>
              <a:rPr lang="es-AR" b="1" i="0" dirty="0">
                <a:effectLst/>
                <a:latin typeface="inherit"/>
              </a:rPr>
              <a:t>Precio por adulto desde</a:t>
            </a:r>
          </a:p>
          <a:p>
            <a:pPr algn="l" fontAlgn="base"/>
            <a:r>
              <a:rPr lang="es-AR" b="1" i="0" dirty="0">
                <a:effectLst/>
                <a:latin typeface="inherit"/>
              </a:rPr>
              <a:t>$231.990</a:t>
            </a:r>
          </a:p>
        </p:txBody>
      </p:sp>
      <p:sp>
        <p:nvSpPr>
          <p:cNvPr id="11" name="CuadroTexto 10">
            <a:extLst>
              <a:ext uri="{FF2B5EF4-FFF2-40B4-BE49-F238E27FC236}">
                <a16:creationId xmlns:a16="http://schemas.microsoft.com/office/drawing/2014/main" id="{9F93899C-DD54-DB85-4C6D-390CB06636C6}"/>
              </a:ext>
            </a:extLst>
          </p:cNvPr>
          <p:cNvSpPr txBox="1"/>
          <p:nvPr/>
        </p:nvSpPr>
        <p:spPr>
          <a:xfrm>
            <a:off x="259975" y="5177066"/>
            <a:ext cx="6098240" cy="369332"/>
          </a:xfrm>
          <a:prstGeom prst="rect">
            <a:avLst/>
          </a:prstGeom>
          <a:noFill/>
        </p:spPr>
        <p:txBody>
          <a:bodyPr wrap="square">
            <a:spAutoFit/>
          </a:bodyPr>
          <a:lstStyle/>
          <a:p>
            <a:r>
              <a:rPr lang="es-AR" b="1" i="0" dirty="0">
                <a:effectLst/>
                <a:latin typeface="inherit"/>
              </a:rPr>
              <a:t>Incluye Impto. PAIS y Percepciones.</a:t>
            </a:r>
            <a:endParaRPr lang="es-ES" b="1" dirty="0">
              <a:latin typeface="inherit"/>
            </a:endParaRPr>
          </a:p>
        </p:txBody>
      </p:sp>
      <p:sp>
        <p:nvSpPr>
          <p:cNvPr id="13" name="CuadroTexto 12">
            <a:extLst>
              <a:ext uri="{FF2B5EF4-FFF2-40B4-BE49-F238E27FC236}">
                <a16:creationId xmlns:a16="http://schemas.microsoft.com/office/drawing/2014/main" id="{A95F8E63-D38E-5C2F-CD43-CD5BCB7B22A5}"/>
              </a:ext>
            </a:extLst>
          </p:cNvPr>
          <p:cNvSpPr txBox="1"/>
          <p:nvPr/>
        </p:nvSpPr>
        <p:spPr>
          <a:xfrm>
            <a:off x="5156946" y="1468358"/>
            <a:ext cx="6965579" cy="5016758"/>
          </a:xfrm>
          <a:prstGeom prst="rect">
            <a:avLst/>
          </a:prstGeom>
          <a:noFill/>
        </p:spPr>
        <p:txBody>
          <a:bodyPr wrap="square">
            <a:spAutoFit/>
          </a:bodyPr>
          <a:lstStyle/>
          <a:p>
            <a:pPr algn="l" fontAlgn="base"/>
            <a:br>
              <a:rPr lang="es-AR" sz="1600" b="1" i="0" dirty="0">
                <a:effectLst/>
                <a:latin typeface="inherit"/>
              </a:rPr>
            </a:br>
            <a:r>
              <a:rPr lang="es-AR" sz="1600" b="1" i="0" dirty="0">
                <a:effectLst/>
                <a:latin typeface="inherit"/>
              </a:rPr>
              <a:t>Duración: 4 Días</a:t>
            </a:r>
          </a:p>
          <a:p>
            <a:pPr algn="l" fontAlgn="base">
              <a:buFont typeface="Arial" panose="020B0604020202020204" pitchFamily="34" charset="0"/>
              <a:buChar char="•"/>
            </a:pPr>
            <a:r>
              <a:rPr lang="es-AR" sz="1600" b="1" i="0" dirty="0">
                <a:effectLst/>
                <a:latin typeface="inherit"/>
              </a:rPr>
              <a:t>A partir de la fecha que elijas tu entrada, tenés 7 días para usarla por completo.</a:t>
            </a:r>
          </a:p>
          <a:p>
            <a:pPr fontAlgn="base"/>
            <a:r>
              <a:rPr lang="es-AR" sz="1600" b="1" dirty="0">
                <a:effectLst/>
                <a:latin typeface="inherit"/>
              </a:rPr>
              <a:t>¿Qué incluye?</a:t>
            </a:r>
          </a:p>
          <a:p>
            <a:pPr fontAlgn="base">
              <a:buFont typeface="Arial" panose="020B0604020202020204" pitchFamily="34" charset="0"/>
              <a:buChar char="•"/>
            </a:pPr>
            <a:r>
              <a:rPr lang="es-AR" sz="1600" b="1" dirty="0">
                <a:effectLst/>
                <a:latin typeface="inherit"/>
              </a:rPr>
              <a:t>Parque Magic Kingdom</a:t>
            </a:r>
          </a:p>
          <a:p>
            <a:pPr fontAlgn="base">
              <a:buFont typeface="Arial" panose="020B0604020202020204" pitchFamily="34" charset="0"/>
              <a:buChar char="•"/>
            </a:pPr>
            <a:r>
              <a:rPr lang="es-AR" sz="1600" b="1" dirty="0">
                <a:effectLst/>
                <a:latin typeface="inherit"/>
              </a:rPr>
              <a:t>Parque Epcot</a:t>
            </a:r>
          </a:p>
          <a:p>
            <a:pPr fontAlgn="base">
              <a:buFont typeface="Arial" panose="020B0604020202020204" pitchFamily="34" charset="0"/>
              <a:buChar char="•"/>
            </a:pPr>
            <a:r>
              <a:rPr lang="es-AR" sz="1600" b="1" dirty="0">
                <a:effectLst/>
                <a:latin typeface="inherit"/>
              </a:rPr>
              <a:t>Parque Disney's Hollywood Studios</a:t>
            </a:r>
          </a:p>
          <a:p>
            <a:pPr fontAlgn="base">
              <a:buFont typeface="Arial" panose="020B0604020202020204" pitchFamily="34" charset="0"/>
              <a:buChar char="•"/>
            </a:pPr>
            <a:r>
              <a:rPr lang="es-AR" sz="1600" b="1" dirty="0">
                <a:effectLst/>
                <a:latin typeface="inherit"/>
              </a:rPr>
              <a:t>Parque Disney's Animal Kingdom</a:t>
            </a:r>
          </a:p>
          <a:p>
            <a:pPr fontAlgn="base"/>
            <a:r>
              <a:rPr lang="es-AR" sz="1600" b="1" dirty="0">
                <a:effectLst/>
                <a:latin typeface="inherit"/>
              </a:rPr>
              <a:t>¿Qué no incluye?</a:t>
            </a:r>
          </a:p>
          <a:p>
            <a:pPr fontAlgn="base">
              <a:buFont typeface="Arial" panose="020B0604020202020204" pitchFamily="34" charset="0"/>
              <a:buChar char="•"/>
            </a:pPr>
            <a:r>
              <a:rPr lang="es-AR" sz="1600" b="1" dirty="0">
                <a:effectLst/>
                <a:latin typeface="inherit"/>
              </a:rPr>
              <a:t>Parque acuático Disney's Typhoon Lagoon</a:t>
            </a:r>
          </a:p>
          <a:p>
            <a:pPr fontAlgn="base">
              <a:buFont typeface="Arial" panose="020B0604020202020204" pitchFamily="34" charset="0"/>
              <a:buChar char="•"/>
            </a:pPr>
            <a:r>
              <a:rPr lang="es-AR" sz="1600" b="1" dirty="0">
                <a:effectLst/>
                <a:latin typeface="inherit"/>
              </a:rPr>
              <a:t>Parque acuático Disney's Blizzard Beach</a:t>
            </a:r>
          </a:p>
          <a:p>
            <a:pPr fontAlgn="base">
              <a:buFont typeface="Arial" panose="020B0604020202020204" pitchFamily="34" charset="0"/>
              <a:buChar char="•"/>
            </a:pPr>
            <a:r>
              <a:rPr lang="es-AR" sz="1600" b="1" dirty="0">
                <a:effectLst/>
                <a:latin typeface="inherit"/>
              </a:rPr>
              <a:t>Complejo ESPN Wide World of Sports</a:t>
            </a:r>
          </a:p>
          <a:p>
            <a:pPr fontAlgn="base">
              <a:buFont typeface="Arial" panose="020B0604020202020204" pitchFamily="34" charset="0"/>
              <a:buChar char="•"/>
            </a:pPr>
            <a:r>
              <a:rPr lang="es-AR" sz="1600" b="1" dirty="0">
                <a:effectLst/>
                <a:latin typeface="inherit"/>
              </a:rPr>
              <a:t>Campo de golf Disney's Oak Trail</a:t>
            </a:r>
          </a:p>
          <a:p>
            <a:pPr fontAlgn="base">
              <a:buFont typeface="Arial" panose="020B0604020202020204" pitchFamily="34" charset="0"/>
              <a:buChar char="•"/>
            </a:pPr>
            <a:r>
              <a:rPr lang="es-AR" sz="1600" b="1" dirty="0">
                <a:effectLst/>
                <a:latin typeface="inherit"/>
              </a:rPr>
              <a:t>Campo de golf miniatura Disney's Fantasia Gardens</a:t>
            </a:r>
          </a:p>
          <a:p>
            <a:pPr fontAlgn="base">
              <a:buFont typeface="Arial" panose="020B0604020202020204" pitchFamily="34" charset="0"/>
              <a:buChar char="•"/>
            </a:pPr>
            <a:r>
              <a:rPr lang="es-AR" sz="1600" b="1" dirty="0">
                <a:effectLst/>
                <a:latin typeface="inherit"/>
              </a:rPr>
              <a:t>Campo de golf miniatura Disney's Winter Summerland</a:t>
            </a:r>
          </a:p>
          <a:p>
            <a:pPr fontAlgn="base"/>
            <a:r>
              <a:rPr lang="es-AR" sz="1600" b="1" u="sng" dirty="0">
                <a:effectLst/>
                <a:latin typeface="inherit"/>
              </a:rPr>
              <a:t>ImportanteCondiciones de uso de las entradas</a:t>
            </a:r>
          </a:p>
          <a:p>
            <a:pPr fontAlgn="base"/>
            <a:r>
              <a:rPr lang="es-AR" sz="1600" b="1" dirty="0">
                <a:effectLst/>
                <a:latin typeface="inherit"/>
              </a:rPr>
              <a:t>Las entradas de Disney y sus adicionales son intransferibles. Puedes cancelar gratis hasta 90 días después de la compra. Si quieres cambiar una entrada que no fue utilizada, puedes comunicarte con Disney al número (407) 939-4357. Ten en cuenta que al realizar cambios, los precios pueden variar.</a:t>
            </a:r>
          </a:p>
        </p:txBody>
      </p:sp>
      <p:pic>
        <p:nvPicPr>
          <p:cNvPr id="2" name="Audio 1">
            <a:hlinkClick r:id="" action="ppaction://media"/>
            <a:extLst>
              <a:ext uri="{FF2B5EF4-FFF2-40B4-BE49-F238E27FC236}">
                <a16:creationId xmlns:a16="http://schemas.microsoft.com/office/drawing/2014/main" id="{19BDC838-2784-A048-11FC-282CE4C8EAE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90786073"/>
      </p:ext>
    </p:extLst>
  </p:cSld>
  <p:clrMapOvr>
    <a:masterClrMapping/>
  </p:clrMapOvr>
  <p:transition spd="slow" advTm="615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4" presetClass="entr" presetSubtype="1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9" dur="500"/>
                                        <p:tgtEl>
                                          <p:spTgt spid="11">
                                            <p:txEl>
                                              <p:pRg st="0" end="0"/>
                                            </p:txEl>
                                          </p:spTgt>
                                        </p:tgtEl>
                                      </p:cBhvr>
                                    </p:animEffect>
                                  </p:childTnLst>
                                </p:cTn>
                              </p:par>
                              <p:par>
                                <p:cTn id="10" presetID="14" presetClass="entr" presetSubtype="10" fill="hold" nodeType="with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2" dur="500"/>
                                        <p:tgtEl>
                                          <p:spTgt spid="9">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randombar(horizontal)">
                                      <p:cBhvr>
                                        <p:cTn id="15" dur="500"/>
                                        <p:tgtEl>
                                          <p:spTgt spid="9">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randombar(horizontal)">
                                      <p:cBhvr>
                                        <p:cTn id="18" dur="500"/>
                                        <p:tgtEl>
                                          <p:spTgt spid="9">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randombar(horizontal)">
                                      <p:cBhvr>
                                        <p:cTn id="21" dur="500"/>
                                        <p:tgtEl>
                                          <p:spTgt spid="9">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randombar(horizontal)">
                                      <p:cBhvr>
                                        <p:cTn id="2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4.1"/>
</p:tagLst>
</file>

<file path=ppt/tags/tag2.xml><?xml version="1.0" encoding="utf-8"?>
<p:tagLst xmlns:a="http://schemas.openxmlformats.org/drawingml/2006/main" xmlns:r="http://schemas.openxmlformats.org/officeDocument/2006/relationships" xmlns:p="http://schemas.openxmlformats.org/presentationml/2006/main">
  <p:tag name="TIMING" val="|61.2"/>
</p:tagLst>
</file>

<file path=ppt/tags/tag3.xml><?xml version="1.0" encoding="utf-8"?>
<p:tagLst xmlns:a="http://schemas.openxmlformats.org/drawingml/2006/main" xmlns:r="http://schemas.openxmlformats.org/officeDocument/2006/relationships" xmlns:p="http://schemas.openxmlformats.org/presentationml/2006/main">
  <p:tag name="TIMING" val="|3.3"/>
</p:tagLst>
</file>

<file path=ppt/tags/tag4.xml><?xml version="1.0" encoding="utf-8"?>
<p:tagLst xmlns:a="http://schemas.openxmlformats.org/drawingml/2006/main" xmlns:r="http://schemas.openxmlformats.org/officeDocument/2006/relationships" xmlns:p="http://schemas.openxmlformats.org/presentationml/2006/main">
  <p:tag name="TIMING" val="|3.9"/>
</p:tagLst>
</file>

<file path=ppt/tags/tag5.xml><?xml version="1.0" encoding="utf-8"?>
<p:tagLst xmlns:a="http://schemas.openxmlformats.org/drawingml/2006/main" xmlns:r="http://schemas.openxmlformats.org/officeDocument/2006/relationships" xmlns:p="http://schemas.openxmlformats.org/presentationml/2006/main">
  <p:tag name="TIMING" val="|4.8"/>
</p:tagLst>
</file>

<file path=ppt/theme/theme1.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
  <TotalTime>610</TotalTime>
  <Words>987</Words>
  <Application>Microsoft Office PowerPoint</Application>
  <PresentationFormat>Panorámica</PresentationFormat>
  <Paragraphs>109</Paragraphs>
  <Slides>10</Slides>
  <Notes>0</Notes>
  <HiddenSlides>0</HiddenSlides>
  <MMClips>14</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22" baseType="lpstr">
      <vt:lpstr>Arial</vt:lpstr>
      <vt:lpstr>Arial Black</vt:lpstr>
      <vt:lpstr>Bahnschrift</vt:lpstr>
      <vt:lpstr>Bell MT</vt:lpstr>
      <vt:lpstr>Calibri</vt:lpstr>
      <vt:lpstr>Calibri Light</vt:lpstr>
      <vt:lpstr>inherit</vt:lpstr>
      <vt:lpstr>Roboto</vt:lpstr>
      <vt:lpstr>Rubik</vt:lpstr>
      <vt:lpstr>Tw Cen MT</vt:lpstr>
      <vt:lpstr>Gota</vt:lpstr>
      <vt:lpstr>Presentation</vt:lpstr>
      <vt:lpstr>SANDOS CANCÚN ALL INCLUSIVE</vt:lpstr>
      <vt:lpstr>HOTEL NYX CANCÚN</vt:lpstr>
      <vt:lpstr>RESPUESTAS A PREGUNTAS FRECUENTES SOBRE PAQUETES A CANCÚN</vt:lpstr>
      <vt:lpstr>HOTEL BRISA SUITES</vt:lpstr>
      <vt:lpstr>Hotel ponta verde maceió</vt:lpstr>
      <vt:lpstr>Paquetes en destinos similares </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SANDOS CANCUN ALL INCLUSIVE</dc:title>
  <dc:creator>Ariel R. Sebastian</dc:creator>
  <cp:lastModifiedBy>Ariel R. Sebastian</cp:lastModifiedBy>
  <cp:revision>78</cp:revision>
  <dcterms:created xsi:type="dcterms:W3CDTF">2023-05-26T11:41:42Z</dcterms:created>
  <dcterms:modified xsi:type="dcterms:W3CDTF">2023-05-29T19:02:08Z</dcterms:modified>
</cp:coreProperties>
</file>